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0" r:id="rId4"/>
  </p:sldMasterIdLst>
  <p:notesMasterIdLst>
    <p:notesMasterId r:id="rId7"/>
  </p:notesMasterIdLst>
  <p:sldIdLst>
    <p:sldId id="256" r:id="rId5"/>
    <p:sldId id="295" r:id="rId6"/>
    <p:sldId id="260" r:id="rId8"/>
    <p:sldId id="263" r:id="rId9"/>
    <p:sldId id="266" r:id="rId10"/>
    <p:sldId id="270" r:id="rId11"/>
    <p:sldId id="271" r:id="rId12"/>
    <p:sldId id="272" r:id="rId13"/>
    <p:sldId id="273" r:id="rId14"/>
    <p:sldId id="274" r:id="rId15"/>
    <p:sldId id="277" r:id="rId16"/>
    <p:sldId id="284" r:id="rId17"/>
    <p:sldId id="283" r:id="rId18"/>
    <p:sldId id="281" r:id="rId19"/>
    <p:sldId id="296" r:id="rId20"/>
  </p:sldIdLst>
  <p:sldSz cx="12192000" cy="6858000"/>
  <p:notesSz cx="7103745" cy="10234295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gs" Target="tags/tag87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8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652CC4-0F86-4DA3-A0E3-AF0231C1B1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以酒店为例，口碑旅行聚合了Tripadvisor、Booking.com、Agoda.com、Hotel.com、HRS、Facebook、Twitter等网站的用户评价类数据，给出酒店的整体评分以及各维度评分，并列出来源网站的好评和差评，方便用户快速筛选和决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我看到这样一个界面就知道这个景点是不是我想去的地方。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</a:fld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BE866-C9F4-4953-AF6C-27968751A9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05540"/>
            <a:ext cx="9144000" cy="1001486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6629" y="1838552"/>
            <a:ext cx="7358743" cy="64339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rgbClr val="97979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FA02-C9A3-46F9-ABBC-4A2884EEE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9086-2304-4505-9512-70D99C45D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27765"/>
            <a:ext cx="9144000" cy="153569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90308"/>
            <a:ext cx="9144000" cy="602673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24001" y="5527962"/>
            <a:ext cx="9143999" cy="536400"/>
          </a:xfrm>
          <a:prstGeom prst="rect">
            <a:avLst/>
          </a:prstGeom>
          <a:blipFill dpi="0" rotWithShape="1">
            <a:blip r:embed="rId3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indent="0" algn="ctr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1800" baseline="0">
                <a:solidFill>
                  <a:schemeClr val="accent3"/>
                </a:solidFill>
                <a:effectLst/>
                <a:latin typeface="+mj-lt"/>
                <a:ea typeface="+mj-ea"/>
              </a:defRPr>
            </a:lvl1pPr>
            <a:lvl2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n-lt"/>
                <a:ea typeface="+mn-ea"/>
              </a:defRPr>
            </a:lvl2pPr>
            <a:lvl3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latin typeface="+mn-lt"/>
                <a:ea typeface="+mn-ea"/>
              </a:defRPr>
            </a:lvl3pPr>
            <a:lvl4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4pPr>
            <a:lvl5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9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51893" y="623074"/>
            <a:ext cx="3209636" cy="5026063"/>
            <a:chOff x="2921000" y="904098"/>
            <a:chExt cx="2387600" cy="3738813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3668184" y="904098"/>
              <a:ext cx="1640416" cy="1839369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" name="直接连接符 7"/>
            <p:cNvCxnSpPr/>
            <p:nvPr/>
          </p:nvCxnSpPr>
          <p:spPr>
            <a:xfrm flipH="1">
              <a:off x="2921000" y="1883836"/>
              <a:ext cx="2387600" cy="2759075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" name="直接连接符 8"/>
            <p:cNvCxnSpPr/>
            <p:nvPr/>
          </p:nvCxnSpPr>
          <p:spPr>
            <a:xfrm flipH="1">
              <a:off x="3210984" y="2904598"/>
              <a:ext cx="1066800" cy="115570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5633" y="2763983"/>
            <a:ext cx="7157127" cy="1330036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5872" y="4207440"/>
            <a:ext cx="7803863" cy="94578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56328" y="4158641"/>
            <a:ext cx="8366432" cy="536400"/>
          </a:xfrm>
          <a:prstGeom prst="rect">
            <a:avLst/>
          </a:prstGeom>
          <a:blipFill dpi="0" rotWithShape="1">
            <a:blip r:embed="rId2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indent="0" algn="ctr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1800" baseline="0">
                <a:solidFill>
                  <a:schemeClr val="accent3"/>
                </a:solidFill>
                <a:effectLst/>
                <a:latin typeface="+mj-lt"/>
                <a:ea typeface="+mj-ea"/>
              </a:defRPr>
            </a:lvl1pPr>
            <a:lvl2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n-lt"/>
                <a:ea typeface="+mn-ea"/>
              </a:defRPr>
            </a:lvl2pPr>
            <a:lvl3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latin typeface="+mn-lt"/>
                <a:ea typeface="+mn-ea"/>
              </a:defRPr>
            </a:lvl3pPr>
            <a:lvl4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4pPr>
            <a:lvl5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9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181600" cy="465296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24000"/>
            <a:ext cx="5181600" cy="465296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149351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3544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3544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963703" y="1210397"/>
            <a:ext cx="6264594" cy="4437206"/>
            <a:chOff x="2481952" y="2226154"/>
            <a:chExt cx="4471298" cy="3167016"/>
          </a:xfrm>
        </p:grpSpPr>
        <p:sp>
          <p:nvSpPr>
            <p:cNvPr id="18" name="矩形 17"/>
            <p:cNvSpPr/>
            <p:nvPr/>
          </p:nvSpPr>
          <p:spPr>
            <a:xfrm rot="225092">
              <a:off x="2564502" y="3297717"/>
              <a:ext cx="4332288" cy="72548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1197296">
              <a:off x="3059802" y="2357917"/>
              <a:ext cx="3341688" cy="7239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225092">
              <a:off x="2481952" y="3196117"/>
              <a:ext cx="4333875" cy="7239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21197296">
              <a:off x="2972490" y="2226154"/>
              <a:ext cx="3343275" cy="725488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>
              <a:outerShdw blurRad="25400" dist="127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>
                <a:solidFill>
                  <a:srgbClr val="FFFFFF"/>
                </a:solidFill>
                <a:cs typeface="Verdana" panose="020B0604030504040204" pitchFamily="34" charset="0"/>
              </a:endParaRPr>
            </a:p>
          </p:txBody>
        </p:sp>
        <p:sp>
          <p:nvSpPr>
            <p:cNvPr id="22" name="KSO_CT2"/>
            <p:cNvSpPr txBox="1"/>
            <p:nvPr/>
          </p:nvSpPr>
          <p:spPr>
            <a:xfrm rot="240000">
              <a:off x="2482452" y="3194929"/>
              <a:ext cx="4334400" cy="723600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180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70000"/>
                <a:buFont typeface="Wingdings 2" panose="05020102010507070707" pitchFamily="18" charset="2"/>
                <a:buNone/>
                <a:defRPr sz="4400" kern="1200" baseline="0">
                  <a:solidFill>
                    <a:schemeClr val="bg1"/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幼圆" panose="02010509060101010101" pitchFamily="49" charset="-122"/>
                <a:buNone/>
                <a:defRPr sz="2000" kern="1200" baseline="0">
                  <a:solidFill>
                    <a:srgbClr val="7D7D7D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 smtClean="0"/>
            </a:p>
          </p:txBody>
        </p:sp>
        <p:sp>
          <p:nvSpPr>
            <p:cNvPr id="23" name="KSO_BT1"/>
            <p:cNvSpPr txBox="1"/>
            <p:nvPr/>
          </p:nvSpPr>
          <p:spPr>
            <a:xfrm rot="21180000">
              <a:off x="2972052" y="2226529"/>
              <a:ext cx="3344400" cy="727200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baseline="0">
                  <a:solidFill>
                    <a:schemeClr val="bg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0"/>
                </a:spcAft>
              </a:pPr>
              <a:endParaRPr lang="en-US" dirty="0"/>
            </a:p>
          </p:txBody>
        </p:sp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 rot="518391">
              <a:off x="2716213" y="4799445"/>
              <a:ext cx="3343275" cy="5937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 rot="21396991">
              <a:off x="3603625" y="4362883"/>
              <a:ext cx="3349625" cy="5937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 rot="21396991">
              <a:off x="3521075" y="4261283"/>
              <a:ext cx="3349625" cy="59372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>
              <a:outerShdw blurRad="25400" dist="12700" dir="189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 rot="518391">
              <a:off x="2652713" y="4728008"/>
              <a:ext cx="3344862" cy="592137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>
              <a:outerShdw blurRad="25400" dist="12700" dir="162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6D75-5D42-476C-BE7D-9D00EB8E20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2933-6F41-44B0-A3BE-9B2798590E91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21184738">
            <a:off x="3644908" y="1195278"/>
            <a:ext cx="4746759" cy="1033039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3" hasCustomPrompt="1"/>
          </p:nvPr>
        </p:nvSpPr>
        <p:spPr>
          <a:xfrm rot="237202">
            <a:off x="2942537" y="2568628"/>
            <a:ext cx="6125993" cy="101757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  <p:sp>
        <p:nvSpPr>
          <p:cNvPr id="30" name="内容占位符 29"/>
          <p:cNvSpPr>
            <a:spLocks noGrp="1"/>
          </p:cNvSpPr>
          <p:nvPr>
            <p:ph sz="quarter" idx="14" hasCustomPrompt="1"/>
          </p:nvPr>
        </p:nvSpPr>
        <p:spPr>
          <a:xfrm rot="21363546">
            <a:off x="4398990" y="4065587"/>
            <a:ext cx="4697357" cy="89903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  <p:sp>
        <p:nvSpPr>
          <p:cNvPr id="32" name="内容占位符 31"/>
          <p:cNvSpPr>
            <a:spLocks noGrp="1"/>
          </p:cNvSpPr>
          <p:nvPr>
            <p:ph sz="quarter" idx="15" hasCustomPrompt="1"/>
          </p:nvPr>
        </p:nvSpPr>
        <p:spPr>
          <a:xfrm rot="504065">
            <a:off x="3247718" y="4709646"/>
            <a:ext cx="4715309" cy="90079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629809" y="171983"/>
            <a:ext cx="4574194" cy="2357864"/>
            <a:chOff x="487713" y="115795"/>
            <a:chExt cx="5303739" cy="2733937"/>
          </a:xfrm>
        </p:grpSpPr>
        <p:sp>
          <p:nvSpPr>
            <p:cNvPr id="25" name="矩形 24"/>
            <p:cNvSpPr/>
            <p:nvPr/>
          </p:nvSpPr>
          <p:spPr>
            <a:xfrm>
              <a:off x="2889434" y="942412"/>
              <a:ext cx="603200" cy="633032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077434" y="1416358"/>
              <a:ext cx="694344" cy="762291"/>
            </a:xfrm>
            <a:prstGeom prst="rect">
              <a:avLst/>
            </a:prstGeom>
            <a:solidFill>
              <a:schemeClr val="accent3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327600" y="284088"/>
              <a:ext cx="238133" cy="248573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450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376992" y="1667084"/>
              <a:ext cx="1143429" cy="1182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710994" y="1229595"/>
              <a:ext cx="1080458" cy="10837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823891" y="367382"/>
              <a:ext cx="947887" cy="8998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87713" y="115795"/>
              <a:ext cx="176819" cy="184570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247366" y="2920071"/>
            <a:ext cx="1552748" cy="3771673"/>
            <a:chOff x="7503588" y="3086327"/>
            <a:chExt cx="1552748" cy="3771673"/>
          </a:xfrm>
        </p:grpSpPr>
        <p:sp>
          <p:nvSpPr>
            <p:cNvPr id="21" name="矩形 20"/>
            <p:cNvSpPr/>
            <p:nvPr/>
          </p:nvSpPr>
          <p:spPr>
            <a:xfrm>
              <a:off x="7503588" y="4103818"/>
              <a:ext cx="792117" cy="775546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612959" y="5525652"/>
              <a:ext cx="611488" cy="639660"/>
            </a:xfrm>
            <a:prstGeom prst="rect">
              <a:avLst/>
            </a:prstGeom>
            <a:solidFill>
              <a:schemeClr val="accent4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612959" y="6218340"/>
              <a:ext cx="611488" cy="63966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295705" y="6218340"/>
              <a:ext cx="611488" cy="639660"/>
            </a:xfrm>
            <a:prstGeom prst="rect">
              <a:avLst/>
            </a:prstGeom>
            <a:solidFill>
              <a:schemeClr val="accent3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8661106" y="5223030"/>
              <a:ext cx="395230" cy="4318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844080" y="3086327"/>
              <a:ext cx="238134" cy="248572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625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371" y="2529846"/>
            <a:ext cx="5258609" cy="1573971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35980" y="1694080"/>
            <a:ext cx="4471733" cy="4538227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371" y="4174410"/>
            <a:ext cx="4961439" cy="21284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51720" y="365125"/>
            <a:ext cx="140208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90016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315" y="1452955"/>
            <a:ext cx="10526485" cy="4755339"/>
          </a:xfrm>
        </p:spPr>
        <p:txBody>
          <a:bodyPr anchor="t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FA02-C9A3-46F9-ABBC-4A2884EEE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9086-2304-4505-9512-70D99C45D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7528" y="1318921"/>
            <a:ext cx="10196945" cy="1900093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7528" y="3373436"/>
            <a:ext cx="10196945" cy="762144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AEC1-6C0E-4708-992B-753B8D8202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57A9-CA8D-4ADE-8D70-425D8DAAC4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AEC1-6C0E-4708-992B-753B8D8202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57A9-CA8D-4ADE-8D70-425D8DAAC4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068080" y="1199399"/>
            <a:ext cx="8055841" cy="4459202"/>
            <a:chOff x="1670050" y="1812925"/>
            <a:chExt cx="5678488" cy="3143250"/>
          </a:xfrm>
        </p:grpSpPr>
        <p:sp>
          <p:nvSpPr>
            <p:cNvPr id="14" name="任意多边形 9"/>
            <p:cNvSpPr/>
            <p:nvPr/>
          </p:nvSpPr>
          <p:spPr bwMode="auto">
            <a:xfrm>
              <a:off x="1706563" y="4194175"/>
              <a:ext cx="720725" cy="750888"/>
            </a:xfrm>
            <a:custGeom>
              <a:avLst/>
              <a:gdLst>
                <a:gd name="T0" fmla="*/ 0 w 952500"/>
                <a:gd name="T1" fmla="*/ 0 h 1054100"/>
                <a:gd name="T2" fmla="*/ 218139 w 952500"/>
                <a:gd name="T3" fmla="*/ 534895 h 1054100"/>
                <a:gd name="T4" fmla="*/ 545349 w 952500"/>
                <a:gd name="T5" fmla="*/ 451116 h 1054100"/>
                <a:gd name="T6" fmla="*/ 0 w 952500"/>
                <a:gd name="T7" fmla="*/ 0 h 10541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52500" h="1054100">
                  <a:moveTo>
                    <a:pt x="0" y="0"/>
                  </a:moveTo>
                  <a:lnTo>
                    <a:pt x="381000" y="1054100"/>
                  </a:lnTo>
                  <a:lnTo>
                    <a:pt x="952500" y="88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anchor="ctr">
              <a:norm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任意多边形 10"/>
            <p:cNvSpPr/>
            <p:nvPr/>
          </p:nvSpPr>
          <p:spPr bwMode="auto">
            <a:xfrm>
              <a:off x="1670050" y="1901825"/>
              <a:ext cx="5397500" cy="2908300"/>
            </a:xfrm>
            <a:custGeom>
              <a:avLst/>
              <a:gdLst>
                <a:gd name="T0" fmla="*/ 0 w 5397138"/>
                <a:gd name="T1" fmla="*/ 0 h 2908300"/>
                <a:gd name="T2" fmla="*/ 5397862 w 5397138"/>
                <a:gd name="T3" fmla="*/ 540657 h 2908300"/>
                <a:gd name="T4" fmla="*/ 4852050 w 5397138"/>
                <a:gd name="T5" fmla="*/ 2654300 h 2908300"/>
                <a:gd name="T6" fmla="*/ 838312 w 5397138"/>
                <a:gd name="T7" fmla="*/ 2908300 h 2908300"/>
                <a:gd name="T8" fmla="*/ 0 w 5397138"/>
                <a:gd name="T9" fmla="*/ 0 h 2908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97138" h="2908300">
                  <a:moveTo>
                    <a:pt x="0" y="0"/>
                  </a:moveTo>
                  <a:lnTo>
                    <a:pt x="5397138" y="540657"/>
                  </a:lnTo>
                  <a:lnTo>
                    <a:pt x="4851400" y="2654300"/>
                  </a:lnTo>
                  <a:lnTo>
                    <a:pt x="838200" y="2908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76077"/>
              </a:schemeClr>
            </a:solidFill>
            <a:ln>
              <a:noFill/>
            </a:ln>
          </p:spPr>
          <p:txBody>
            <a:bodyPr wrap="square" anchor="ctr">
              <a:norm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" name="任意多边形 11"/>
            <p:cNvSpPr/>
            <p:nvPr/>
          </p:nvSpPr>
          <p:spPr bwMode="auto">
            <a:xfrm>
              <a:off x="2146300" y="1812925"/>
              <a:ext cx="5202238" cy="2806700"/>
            </a:xfrm>
            <a:custGeom>
              <a:avLst/>
              <a:gdLst>
                <a:gd name="T0" fmla="*/ 0 w 5202646"/>
                <a:gd name="T1" fmla="*/ 622178 h 2806338"/>
                <a:gd name="T2" fmla="*/ 5201422 w 5202646"/>
                <a:gd name="T3" fmla="*/ 0 h 2806338"/>
                <a:gd name="T4" fmla="*/ 4101134 w 5202646"/>
                <a:gd name="T5" fmla="*/ 2693079 h 2806338"/>
                <a:gd name="T6" fmla="*/ 368213 w 5202646"/>
                <a:gd name="T7" fmla="*/ 2807424 h 2806338"/>
                <a:gd name="T8" fmla="*/ 0 w 5202646"/>
                <a:gd name="T9" fmla="*/ 622178 h 2806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02646" h="2806338">
                  <a:moveTo>
                    <a:pt x="0" y="621938"/>
                  </a:moveTo>
                  <a:lnTo>
                    <a:pt x="5202646" y="0"/>
                  </a:lnTo>
                  <a:lnTo>
                    <a:pt x="4102100" y="2692038"/>
                  </a:lnTo>
                  <a:lnTo>
                    <a:pt x="368300" y="2806338"/>
                  </a:lnTo>
                  <a:lnTo>
                    <a:pt x="0" y="621938"/>
                  </a:lnTo>
                  <a:close/>
                </a:path>
              </a:pathLst>
            </a:custGeom>
            <a:solidFill>
              <a:schemeClr val="accent1">
                <a:alpha val="76077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anchor="ctr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 12"/>
            <p:cNvSpPr/>
            <p:nvPr/>
          </p:nvSpPr>
          <p:spPr bwMode="auto">
            <a:xfrm>
              <a:off x="6873875" y="4010025"/>
              <a:ext cx="442913" cy="558800"/>
            </a:xfrm>
            <a:custGeom>
              <a:avLst/>
              <a:gdLst>
                <a:gd name="T0" fmla="*/ 0 w 292100"/>
                <a:gd name="T1" fmla="*/ 29236 h 368300"/>
                <a:gd name="T2" fmla="*/ 671592 w 292100"/>
                <a:gd name="T3" fmla="*/ 0 h 368300"/>
                <a:gd name="T4" fmla="*/ 175199 w 292100"/>
                <a:gd name="T5" fmla="*/ 847834 h 368300"/>
                <a:gd name="T6" fmla="*/ 0 w 292100"/>
                <a:gd name="T7" fmla="*/ 29236 h 3683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2100" h="368300">
                  <a:moveTo>
                    <a:pt x="0" y="12700"/>
                  </a:moveTo>
                  <a:lnTo>
                    <a:pt x="292100" y="0"/>
                  </a:lnTo>
                  <a:lnTo>
                    <a:pt x="76200" y="3683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anchor="ctr">
              <a:norm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任意多边形 13"/>
            <p:cNvSpPr/>
            <p:nvPr/>
          </p:nvSpPr>
          <p:spPr bwMode="auto">
            <a:xfrm>
              <a:off x="6153150" y="4670425"/>
              <a:ext cx="809625" cy="285750"/>
            </a:xfrm>
            <a:custGeom>
              <a:avLst/>
              <a:gdLst>
                <a:gd name="T0" fmla="*/ 0 w 647700"/>
                <a:gd name="T1" fmla="*/ 79375 h 228600"/>
                <a:gd name="T2" fmla="*/ 1012031 w 647700"/>
                <a:gd name="T3" fmla="*/ 0 h 228600"/>
                <a:gd name="T4" fmla="*/ 99219 w 647700"/>
                <a:gd name="T5" fmla="*/ 357188 h 228600"/>
                <a:gd name="T6" fmla="*/ 0 w 647700"/>
                <a:gd name="T7" fmla="*/ 79375 h 228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47700" h="228600">
                  <a:moveTo>
                    <a:pt x="0" y="50800"/>
                  </a:moveTo>
                  <a:lnTo>
                    <a:pt x="647700" y="0"/>
                  </a:lnTo>
                  <a:lnTo>
                    <a:pt x="63500" y="2286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anchor="ctr">
              <a:normAutofit/>
            </a:bodyPr>
            <a:lstStyle/>
            <a:p>
              <a:pPr>
                <a:defRPr/>
              </a:pPr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2642400" y="2688031"/>
              <a:ext cx="3862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642400" y="3267306"/>
              <a:ext cx="3862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7514" y="2462281"/>
            <a:ext cx="5479998" cy="800389"/>
          </a:xfrm>
        </p:spPr>
        <p:txBody>
          <a:bodyPr anchor="ctr" anchorCtr="0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6001" y="3514673"/>
            <a:ext cx="5479998" cy="7600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AFDFAEC1-6C0E-4708-992B-753B8D8202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0AE57A9-CA8D-4ADE-8D70-425D8DAAC4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9720"/>
            <a:ext cx="5181600" cy="460724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69720"/>
            <a:ext cx="5181600" cy="460724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AEC1-6C0E-4708-992B-753B8D8202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57A9-CA8D-4ADE-8D70-425D8DAAC4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8507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08985"/>
            <a:ext cx="5157787" cy="368458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8507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08985"/>
            <a:ext cx="5183188" cy="368458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AEC1-6C0E-4708-992B-753B8D8202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57A9-CA8D-4ADE-8D70-425D8DAAC4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19620000">
            <a:off x="3077401" y="1810667"/>
            <a:ext cx="5940624" cy="1346606"/>
          </a:xfrm>
        </p:spPr>
        <p:txBody>
          <a:bodyPr>
            <a:normAutofit/>
          </a:bodyPr>
          <a:lstStyle>
            <a:lvl1pPr algn="ctr">
              <a:defRPr sz="80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B3D3-CF9D-4615-8F0E-2797DCC3CC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ED3D3-A6B4-4DCE-A49E-6372A084DAFB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-30866" y="2579832"/>
            <a:ext cx="4501265" cy="317302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/>
        </p:nvSpPr>
        <p:spPr>
          <a:xfrm rot="3430120">
            <a:off x="5431325" y="-1763862"/>
            <a:ext cx="395355" cy="6976862"/>
          </a:xfrm>
          <a:custGeom>
            <a:avLst/>
            <a:gdLst>
              <a:gd name="connsiteX0" fmla="*/ 0 w 328131"/>
              <a:gd name="connsiteY0" fmla="*/ 508549 h 4872799"/>
              <a:gd name="connsiteX1" fmla="*/ 328131 w 328131"/>
              <a:gd name="connsiteY1" fmla="*/ 0 h 4872799"/>
              <a:gd name="connsiteX2" fmla="*/ 328131 w 328131"/>
              <a:gd name="connsiteY2" fmla="*/ 4872799 h 4872799"/>
              <a:gd name="connsiteX3" fmla="*/ 0 w 328131"/>
              <a:gd name="connsiteY3" fmla="*/ 4661079 h 4872799"/>
              <a:gd name="connsiteX0-1" fmla="*/ 0 w 337331"/>
              <a:gd name="connsiteY0-2" fmla="*/ 407823 h 4872799"/>
              <a:gd name="connsiteX1-3" fmla="*/ 337331 w 337331"/>
              <a:gd name="connsiteY1-4" fmla="*/ 0 h 4872799"/>
              <a:gd name="connsiteX2-5" fmla="*/ 337331 w 337331"/>
              <a:gd name="connsiteY2-6" fmla="*/ 4872799 h 4872799"/>
              <a:gd name="connsiteX3-7" fmla="*/ 9200 w 337331"/>
              <a:gd name="connsiteY3-8" fmla="*/ 4661079 h 4872799"/>
              <a:gd name="connsiteX4" fmla="*/ 0 w 337331"/>
              <a:gd name="connsiteY4" fmla="*/ 407823 h 48727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" y="connsiteY4"/>
              </a:cxn>
            </a:cxnLst>
            <a:rect l="l" t="t" r="r" b="b"/>
            <a:pathLst>
              <a:path w="337331" h="4872799">
                <a:moveTo>
                  <a:pt x="0" y="407823"/>
                </a:moveTo>
                <a:lnTo>
                  <a:pt x="337331" y="0"/>
                </a:lnTo>
                <a:lnTo>
                  <a:pt x="337331" y="4872799"/>
                </a:lnTo>
                <a:lnTo>
                  <a:pt x="9200" y="4661079"/>
                </a:lnTo>
                <a:cubicBezTo>
                  <a:pt x="9200" y="3276902"/>
                  <a:pt x="0" y="1792000"/>
                  <a:pt x="0" y="4078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9048750" y="2362202"/>
            <a:ext cx="3143250" cy="220821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rot="3430120" flipH="1" flipV="1">
            <a:off x="8608333" y="2131412"/>
            <a:ext cx="288000" cy="5400000"/>
          </a:xfrm>
          <a:custGeom>
            <a:avLst/>
            <a:gdLst>
              <a:gd name="connsiteX0" fmla="*/ 0 w 328131"/>
              <a:gd name="connsiteY0" fmla="*/ 508549 h 4872799"/>
              <a:gd name="connsiteX1" fmla="*/ 328131 w 328131"/>
              <a:gd name="connsiteY1" fmla="*/ 0 h 4872799"/>
              <a:gd name="connsiteX2" fmla="*/ 328131 w 328131"/>
              <a:gd name="connsiteY2" fmla="*/ 4872799 h 4872799"/>
              <a:gd name="connsiteX3" fmla="*/ 0 w 328131"/>
              <a:gd name="connsiteY3" fmla="*/ 4661079 h 4872799"/>
              <a:gd name="connsiteX0-1" fmla="*/ 0 w 359283"/>
              <a:gd name="connsiteY0-2" fmla="*/ 406295 h 4872799"/>
              <a:gd name="connsiteX1-3" fmla="*/ 359283 w 359283"/>
              <a:gd name="connsiteY1-4" fmla="*/ 0 h 4872799"/>
              <a:gd name="connsiteX2-5" fmla="*/ 359283 w 359283"/>
              <a:gd name="connsiteY2-6" fmla="*/ 4872799 h 4872799"/>
              <a:gd name="connsiteX3-7" fmla="*/ 31152 w 359283"/>
              <a:gd name="connsiteY3-8" fmla="*/ 4661079 h 4872799"/>
              <a:gd name="connsiteX4" fmla="*/ 0 w 359283"/>
              <a:gd name="connsiteY4" fmla="*/ 406295 h 48727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" y="connsiteY4"/>
              </a:cxn>
            </a:cxnLst>
            <a:rect l="l" t="t" r="r" b="b"/>
            <a:pathLst>
              <a:path w="359283" h="4872799">
                <a:moveTo>
                  <a:pt x="0" y="406295"/>
                </a:moveTo>
                <a:lnTo>
                  <a:pt x="359283" y="0"/>
                </a:lnTo>
                <a:lnTo>
                  <a:pt x="359283" y="4872799"/>
                </a:lnTo>
                <a:lnTo>
                  <a:pt x="31152" y="4661079"/>
                </a:lnTo>
                <a:cubicBezTo>
                  <a:pt x="31152" y="3276902"/>
                  <a:pt x="0" y="1790472"/>
                  <a:pt x="0" y="4062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内容占位符 19"/>
          <p:cNvSpPr>
            <a:spLocks noGrp="1"/>
          </p:cNvSpPr>
          <p:nvPr>
            <p:ph sz="quarter" idx="13" hasCustomPrompt="1"/>
          </p:nvPr>
        </p:nvSpPr>
        <p:spPr>
          <a:xfrm rot="19620000">
            <a:off x="5759240" y="3953419"/>
            <a:ext cx="3686562" cy="1300758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AEC1-6C0E-4708-992B-753B8D8202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57A9-CA8D-4ADE-8D70-425D8DAAC4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AEC1-6C0E-4708-992B-753B8D8202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57A9-CA8D-4ADE-8D70-425D8DAAC4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6440" y="365125"/>
            <a:ext cx="173736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4582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AEC1-6C0E-4708-992B-753B8D8202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E57A9-CA8D-4ADE-8D70-425D8DAAC4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 txBox="1"/>
          <p:nvPr/>
        </p:nvSpPr>
        <p:spPr>
          <a:xfrm>
            <a:off x="2730579" y="3724134"/>
            <a:ext cx="6730843" cy="891408"/>
          </a:xfrm>
          <a:prstGeom prst="trapezoid">
            <a:avLst>
              <a:gd name="adj" fmla="val 41282"/>
            </a:avLst>
          </a:prstGeom>
          <a:gradFill flip="none" rotWithShape="1">
            <a:gsLst>
              <a:gs pos="0">
                <a:srgbClr val="BEBEBE"/>
              </a:gs>
              <a:gs pos="100000">
                <a:srgbClr val="DBDBDB"/>
              </a:gs>
            </a:gsLst>
            <a:lin ang="10800000" scaled="1"/>
            <a:tileRect/>
          </a:gradFill>
          <a:ln w="19050">
            <a:solidFill>
              <a:srgbClr val="FEFEFE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70000"/>
              <a:buFont typeface="Wingdings 2" panose="05020102010507070707" pitchFamily="18" charset="2"/>
              <a:buNone/>
              <a:defRPr sz="1600" kern="12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>
                <a:srgbClr val="EC7016">
                  <a:lumMod val="75000"/>
                </a:srgbClr>
              </a:buClr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210476"/>
            <a:ext cx="10515600" cy="1498603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30578" y="3724134"/>
            <a:ext cx="6730843" cy="891408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FA02-C9A3-46F9-ABBC-4A2884EEE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9086-2304-4505-9512-70D99C45D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75874"/>
            <a:ext cx="5181600" cy="460408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75874"/>
            <a:ext cx="5181600" cy="460408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53BFFA02-C9A3-46F9-ABBC-4A2884EEE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009086-2304-4505-9512-70D99C45D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FA02-C9A3-46F9-ABBC-4A2884EEE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9086-2304-4505-9512-70D99C45D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0" y="2220684"/>
            <a:ext cx="8153400" cy="1515806"/>
          </a:xfrm>
        </p:spPr>
        <p:txBody>
          <a:bodyPr>
            <a:normAutofit/>
          </a:bodyPr>
          <a:lstStyle>
            <a:lvl1pPr algn="ctr">
              <a:defRPr sz="96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53BFFA02-C9A3-46F9-ABBC-4A2884EEE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009086-2304-4505-9512-70D99C45DD5B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048000" y="3736490"/>
            <a:ext cx="6096000" cy="369332"/>
          </a:xfrm>
          <a:prstGeom prst="roundRect">
            <a:avLst>
              <a:gd name="adj" fmla="val 50000"/>
            </a:avLst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2500" lnSpcReduction="20000"/>
          </a:bodyPr>
          <a:lstStyle/>
          <a:p>
            <a:pPr algn="ctr"/>
            <a:endParaRPr lang="en-US" altLang="zh-CN" sz="2000" dirty="0">
              <a:solidFill>
                <a:schemeClr val="accent2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FA02-C9A3-46F9-ABBC-4A2884EEE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9086-2304-4505-9512-70D99C45D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FA02-C9A3-46F9-ABBC-4A2884EEE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9086-2304-4505-9512-70D99C45D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FA02-C9A3-46F9-ABBC-4A2884EEE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9086-2304-4505-9512-70D99C45D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image" Target="../media/image5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7.png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023360"/>
            <a:ext cx="12192000" cy="28346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95663"/>
            <a:ext cx="10515600" cy="4781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FFA02-C9A3-46F9-ABBC-4A2884EEE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09086-2304-4505-9512-70D99C45DD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£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94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508760"/>
            <a:ext cx="10515600" cy="466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¤"/>
        <a:defRPr sz="2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036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539240"/>
            <a:ext cx="10515600" cy="4637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FAEC1-6C0E-4708-992B-753B8D8202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E57A9-CA8D-4ADE-8D70-425D8DAAC4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¤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6" Type="http://schemas.openxmlformats.org/officeDocument/2006/relationships/notesSlide" Target="../notesSlides/notesSlide5.xml"/><Relationship Id="rId35" Type="http://schemas.openxmlformats.org/officeDocument/2006/relationships/slideLayout" Target="../slideLayouts/slideLayout17.xml"/><Relationship Id="rId34" Type="http://schemas.openxmlformats.org/officeDocument/2006/relationships/tags" Target="../tags/tag82.xml"/><Relationship Id="rId33" Type="http://schemas.openxmlformats.org/officeDocument/2006/relationships/tags" Target="../tags/tag81.xml"/><Relationship Id="rId32" Type="http://schemas.openxmlformats.org/officeDocument/2006/relationships/tags" Target="../tags/tag80.xml"/><Relationship Id="rId31" Type="http://schemas.openxmlformats.org/officeDocument/2006/relationships/tags" Target="../tags/tag79.xml"/><Relationship Id="rId30" Type="http://schemas.openxmlformats.org/officeDocument/2006/relationships/tags" Target="../tags/tag78.xml"/><Relationship Id="rId3" Type="http://schemas.openxmlformats.org/officeDocument/2006/relationships/tags" Target="../tags/tag51.xml"/><Relationship Id="rId29" Type="http://schemas.openxmlformats.org/officeDocument/2006/relationships/tags" Target="../tags/tag77.xml"/><Relationship Id="rId28" Type="http://schemas.openxmlformats.org/officeDocument/2006/relationships/tags" Target="../tags/tag76.xml"/><Relationship Id="rId27" Type="http://schemas.openxmlformats.org/officeDocument/2006/relationships/tags" Target="../tags/tag75.xml"/><Relationship Id="rId26" Type="http://schemas.openxmlformats.org/officeDocument/2006/relationships/tags" Target="../tags/tag74.xml"/><Relationship Id="rId25" Type="http://schemas.openxmlformats.org/officeDocument/2006/relationships/tags" Target="../tags/tag73.xml"/><Relationship Id="rId24" Type="http://schemas.openxmlformats.org/officeDocument/2006/relationships/tags" Target="../tags/tag72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50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83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9.png"/><Relationship Id="rId2" Type="http://schemas.openxmlformats.org/officeDocument/2006/relationships/tags" Target="../tags/tag35.xml"/><Relationship Id="rId1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10.png"/><Relationship Id="rId1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2.xml"/><Relationship Id="rId2" Type="http://schemas.openxmlformats.org/officeDocument/2006/relationships/image" Target="../media/image11.png"/><Relationship Id="rId1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4.xml"/><Relationship Id="rId2" Type="http://schemas.openxmlformats.org/officeDocument/2006/relationships/image" Target="../media/image12.png"/><Relationship Id="rId1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6.xml"/><Relationship Id="rId2" Type="http://schemas.openxmlformats.org/officeDocument/2006/relationships/image" Target="../media/image13.png"/><Relationship Id="rId1" Type="http://schemas.openxmlformats.org/officeDocument/2006/relationships/tags" Target="../tags/tag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76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20215" y="572452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答辩人：阿怀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05900" y="57245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指导老师：晶姐</a:t>
            </a:r>
            <a:endParaRPr lang="zh-CN" altLang="en-US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18760" y="5724525"/>
            <a:ext cx="1837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项目经理：斌哥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53135" y="532130"/>
            <a:ext cx="68567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项目架构</a:t>
            </a:r>
            <a:endParaRPr lang="zh-CN" altLang="en-US" sz="60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8745" y="3006725"/>
            <a:ext cx="7830820" cy="1821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通过</a:t>
            </a:r>
            <a:r>
              <a:rPr lang="en-US" altLang="zh-CN" sz="3200"/>
              <a:t>vue</a:t>
            </a:r>
            <a:r>
              <a:rPr lang="zh-CN" altLang="en-US" sz="3200"/>
              <a:t>框架来实现的，通过多环境配置，来改变环境，接口通过</a:t>
            </a:r>
            <a:r>
              <a:rPr lang="en-US" altLang="zh-CN" sz="3200"/>
              <a:t>vue.confing</a:t>
            </a:r>
            <a:r>
              <a:rPr lang="zh-CN" altLang="en-US" sz="3200"/>
              <a:t>来进行代理，最终实现线上接口。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项目架构（</a:t>
            </a:r>
            <a:r>
              <a:rPr lang="en-US" altLang="zh-CN"/>
              <a:t>MVP+Dagger2+RxJava+Retrofit+OkHttp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endParaRPr lang="en-US" altLang="zh-CN"/>
          </a:p>
          <a:p>
            <a:r>
              <a:rPr lang="en-US" altLang="zh-CN"/>
              <a:t>	1.MVP</a:t>
            </a:r>
            <a:r>
              <a:rPr lang="zh-CN" altLang="en-US"/>
              <a:t>架构，充分解开了</a:t>
            </a:r>
            <a:r>
              <a:rPr lang="en-US" altLang="zh-CN"/>
              <a:t>View</a:t>
            </a:r>
            <a:r>
              <a:rPr lang="zh-CN" altLang="en-US"/>
              <a:t>（视图控制）层和</a:t>
            </a:r>
            <a:r>
              <a:rPr lang="en-US" altLang="zh-CN"/>
              <a:t>Model</a:t>
            </a:r>
            <a:r>
              <a:rPr lang="zh-CN" altLang="en-US"/>
              <a:t>（逻辑处理）层的耦合，并且使三层任务分配均匀，使项目开发、版本迭代更加灵活；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2.Dagger2</a:t>
            </a:r>
            <a:r>
              <a:rPr lang="zh-CN" altLang="en-US"/>
              <a:t>解决了</a:t>
            </a:r>
            <a:r>
              <a:rPr lang="en-US" altLang="zh-CN"/>
              <a:t>MVP</a:t>
            </a:r>
            <a:r>
              <a:rPr lang="zh-CN" altLang="en-US"/>
              <a:t>架构的对象持有问题（</a:t>
            </a:r>
            <a:r>
              <a:rPr lang="en-US" altLang="zh-CN"/>
              <a:t>View</a:t>
            </a:r>
            <a:r>
              <a:rPr lang="zh-CN" altLang="en-US"/>
              <a:t>层持有</a:t>
            </a:r>
            <a:r>
              <a:rPr lang="en-US" altLang="zh-CN"/>
              <a:t>Presenter</a:t>
            </a:r>
            <a:r>
              <a:rPr lang="zh-CN" altLang="en-US"/>
              <a:t>层的对象，</a:t>
            </a:r>
            <a:r>
              <a:rPr lang="en-US" altLang="zh-CN"/>
              <a:t>Presenter</a:t>
            </a:r>
            <a:r>
              <a:rPr lang="zh-CN" altLang="en-US"/>
              <a:t>持有</a:t>
            </a:r>
            <a:r>
              <a:rPr lang="en-US" altLang="zh-CN"/>
              <a:t>View</a:t>
            </a:r>
            <a:r>
              <a:rPr lang="zh-CN" altLang="en-US"/>
              <a:t>和</a:t>
            </a:r>
            <a:r>
              <a:rPr lang="en-US" altLang="zh-CN"/>
              <a:t>Model</a:t>
            </a:r>
            <a:r>
              <a:rPr lang="zh-CN" altLang="en-US"/>
              <a:t>层的对象，三层之间仍存在部分耦合），使架构层与层之间逻辑更加清晰，缩短版本迭代的周期。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3.RxJava</a:t>
            </a:r>
            <a:r>
              <a:rPr lang="zh-CN" altLang="en-US"/>
              <a:t>异步操作库（</a:t>
            </a:r>
            <a:r>
              <a:rPr lang="en-US" altLang="zh-CN"/>
              <a:t>RxJava</a:t>
            </a:r>
            <a:r>
              <a:rPr lang="zh-CN" altLang="en-US"/>
              <a:t>可以在保持代码简洁情况下的任意进行线程切换），使异步操作逻辑更加清晰，使项目编码更加规范化。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4.Retrofit+OkHttp</a:t>
            </a:r>
            <a:r>
              <a:rPr lang="zh-CN" altLang="en-US"/>
              <a:t>便于对网络请求头的添加，用于防盗链和</a:t>
            </a:r>
            <a:r>
              <a:rPr lang="en-US" altLang="zh-CN"/>
              <a:t>cookie</a:t>
            </a:r>
            <a:r>
              <a:rPr lang="zh-CN" altLang="en-US"/>
              <a:t>存储。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>
            <p:custDataLst>
              <p:tags r:id="rId1"/>
            </p:custDataLst>
          </p:nvPr>
        </p:nvSpPr>
        <p:spPr>
          <a:xfrm>
            <a:off x="4712419" y="427329"/>
            <a:ext cx="2767163" cy="573346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2000" smtClean="0">
                <a:latin typeface="+mj-lt"/>
                <a:ea typeface="+mj-ea"/>
                <a:cs typeface="+mj-cs"/>
              </a:rPr>
              <a:t>开发团队</a:t>
            </a:r>
            <a:endParaRPr lang="zh-CN" altLang="en-US" sz="2000" smtClean="0">
              <a:latin typeface="+mj-lt"/>
              <a:ea typeface="+mj-ea"/>
              <a:cs typeface="+mj-cs"/>
            </a:endParaRPr>
          </a:p>
        </p:txBody>
      </p:sp>
      <p:grpSp>
        <p:nvGrpSpPr>
          <p:cNvPr id="37" name="组合 36"/>
          <p:cNvGrpSpPr/>
          <p:nvPr>
            <p:custDataLst>
              <p:tags r:id="rId2"/>
            </p:custDataLst>
          </p:nvPr>
        </p:nvGrpSpPr>
        <p:grpSpPr>
          <a:xfrm>
            <a:off x="3352804" y="1466079"/>
            <a:ext cx="5486393" cy="570962"/>
            <a:chOff x="3352804" y="1960350"/>
            <a:chExt cx="5486393" cy="570962"/>
          </a:xfrm>
        </p:grpSpPr>
        <p:cxnSp>
          <p:nvCxnSpPr>
            <p:cNvPr id="38" name="直接连接符 37"/>
            <p:cNvCxnSpPr/>
            <p:nvPr>
              <p:custDataLst>
                <p:tags r:id="rId3"/>
              </p:custDataLst>
            </p:nvPr>
          </p:nvCxnSpPr>
          <p:spPr>
            <a:xfrm>
              <a:off x="3778410" y="2531312"/>
              <a:ext cx="45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4"/>
              </p:custDataLst>
            </p:nvPr>
          </p:nvCxnSpPr>
          <p:spPr>
            <a:xfrm>
              <a:off x="3778410" y="2070413"/>
              <a:ext cx="7958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>
              <p:custDataLst>
                <p:tags r:id="rId5"/>
              </p:custDataLst>
            </p:nvPr>
          </p:nvCxnSpPr>
          <p:spPr>
            <a:xfrm flipV="1">
              <a:off x="4574277" y="1960350"/>
              <a:ext cx="110066" cy="11006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>
              <p:custDataLst>
                <p:tags r:id="rId6"/>
              </p:custDataLst>
            </p:nvPr>
          </p:nvCxnSpPr>
          <p:spPr>
            <a:xfrm flipH="1" flipV="1">
              <a:off x="4684340" y="1960350"/>
              <a:ext cx="110063" cy="1100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7"/>
              </p:custDataLst>
            </p:nvPr>
          </p:nvCxnSpPr>
          <p:spPr>
            <a:xfrm>
              <a:off x="4794403" y="2070413"/>
              <a:ext cx="347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>
              <p:custDataLst>
                <p:tags r:id="rId8"/>
              </p:custDataLst>
            </p:nvPr>
          </p:nvSpPr>
          <p:spPr>
            <a:xfrm>
              <a:off x="3352804" y="2139215"/>
              <a:ext cx="324000" cy="324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9"/>
              </p:custDataLst>
            </p:nvPr>
          </p:nvSpPr>
          <p:spPr>
            <a:xfrm>
              <a:off x="3736074" y="2074999"/>
              <a:ext cx="5103123" cy="4524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Android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中高级工程师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0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人</a:t>
              </a:r>
              <a:endPara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5" name="组合 44"/>
          <p:cNvGrpSpPr/>
          <p:nvPr>
            <p:custDataLst>
              <p:tags r:id="rId10"/>
            </p:custDataLst>
          </p:nvPr>
        </p:nvGrpSpPr>
        <p:grpSpPr>
          <a:xfrm>
            <a:off x="3352804" y="2664088"/>
            <a:ext cx="5486393" cy="570962"/>
            <a:chOff x="3352804" y="2741797"/>
            <a:chExt cx="5486393" cy="570962"/>
          </a:xfrm>
        </p:grpSpPr>
        <p:cxnSp>
          <p:nvCxnSpPr>
            <p:cNvPr id="46" name="直接连接符 45"/>
            <p:cNvCxnSpPr/>
            <p:nvPr>
              <p:custDataLst>
                <p:tags r:id="rId11"/>
              </p:custDataLst>
            </p:nvPr>
          </p:nvCxnSpPr>
          <p:spPr>
            <a:xfrm>
              <a:off x="3778410" y="3312759"/>
              <a:ext cx="45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>
              <p:custDataLst>
                <p:tags r:id="rId12"/>
              </p:custDataLst>
            </p:nvPr>
          </p:nvCxnSpPr>
          <p:spPr>
            <a:xfrm>
              <a:off x="3778410" y="2851860"/>
              <a:ext cx="7958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>
              <p:custDataLst>
                <p:tags r:id="rId13"/>
              </p:custDataLst>
            </p:nvPr>
          </p:nvCxnSpPr>
          <p:spPr>
            <a:xfrm flipV="1">
              <a:off x="4574277" y="2741797"/>
              <a:ext cx="110066" cy="11006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>
              <p:custDataLst>
                <p:tags r:id="rId14"/>
              </p:custDataLst>
            </p:nvPr>
          </p:nvCxnSpPr>
          <p:spPr>
            <a:xfrm flipH="1" flipV="1">
              <a:off x="4684340" y="2741797"/>
              <a:ext cx="110063" cy="1100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>
              <p:custDataLst>
                <p:tags r:id="rId15"/>
              </p:custDataLst>
            </p:nvPr>
          </p:nvCxnSpPr>
          <p:spPr>
            <a:xfrm>
              <a:off x="4794403" y="2851860"/>
              <a:ext cx="347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>
              <p:custDataLst>
                <p:tags r:id="rId16"/>
              </p:custDataLst>
            </p:nvPr>
          </p:nvSpPr>
          <p:spPr>
            <a:xfrm>
              <a:off x="3352804" y="2920662"/>
              <a:ext cx="324000" cy="324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7"/>
              </p:custDataLst>
            </p:nvPr>
          </p:nvSpPr>
          <p:spPr>
            <a:xfrm>
              <a:off x="3736074" y="2856446"/>
              <a:ext cx="5103123" cy="4524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UI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高级设计师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0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人</a:t>
              </a:r>
              <a:endPara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18"/>
            </p:custDataLst>
          </p:nvPr>
        </p:nvGrpSpPr>
        <p:grpSpPr>
          <a:xfrm>
            <a:off x="3352804" y="3862097"/>
            <a:ext cx="5528303" cy="570962"/>
            <a:chOff x="3352804" y="3523244"/>
            <a:chExt cx="5528303" cy="570962"/>
          </a:xfrm>
        </p:grpSpPr>
        <p:cxnSp>
          <p:nvCxnSpPr>
            <p:cNvPr id="54" name="直接连接符 53"/>
            <p:cNvCxnSpPr/>
            <p:nvPr>
              <p:custDataLst>
                <p:tags r:id="rId19"/>
              </p:custDataLst>
            </p:nvPr>
          </p:nvCxnSpPr>
          <p:spPr>
            <a:xfrm>
              <a:off x="3778410" y="3633307"/>
              <a:ext cx="7958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>
              <p:custDataLst>
                <p:tags r:id="rId20"/>
              </p:custDataLst>
            </p:nvPr>
          </p:nvCxnSpPr>
          <p:spPr>
            <a:xfrm flipV="1">
              <a:off x="4574277" y="3523244"/>
              <a:ext cx="110066" cy="11006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>
              <p:custDataLst>
                <p:tags r:id="rId21"/>
              </p:custDataLst>
            </p:nvPr>
          </p:nvCxnSpPr>
          <p:spPr>
            <a:xfrm flipH="1" flipV="1">
              <a:off x="4684340" y="3523244"/>
              <a:ext cx="110063" cy="1100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>
              <p:custDataLst>
                <p:tags r:id="rId22"/>
              </p:custDataLst>
            </p:nvPr>
          </p:nvCxnSpPr>
          <p:spPr>
            <a:xfrm>
              <a:off x="4794403" y="3633307"/>
              <a:ext cx="347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>
              <p:custDataLst>
                <p:tags r:id="rId23"/>
              </p:custDataLst>
            </p:nvPr>
          </p:nvCxnSpPr>
          <p:spPr>
            <a:xfrm>
              <a:off x="3778410" y="4094206"/>
              <a:ext cx="45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/>
            <p:cNvSpPr/>
            <p:nvPr>
              <p:custDataLst>
                <p:tags r:id="rId24"/>
              </p:custDataLst>
            </p:nvPr>
          </p:nvSpPr>
          <p:spPr>
            <a:xfrm>
              <a:off x="3352804" y="3702109"/>
              <a:ext cx="324000" cy="324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5"/>
              </p:custDataLst>
            </p:nvPr>
          </p:nvSpPr>
          <p:spPr>
            <a:xfrm>
              <a:off x="3777984" y="3632813"/>
              <a:ext cx="5103123" cy="4524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H5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前端工程师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0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人</a:t>
              </a:r>
              <a:endPara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1" name="组合 60"/>
          <p:cNvGrpSpPr/>
          <p:nvPr>
            <p:custDataLst>
              <p:tags r:id="rId26"/>
            </p:custDataLst>
          </p:nvPr>
        </p:nvGrpSpPr>
        <p:grpSpPr>
          <a:xfrm>
            <a:off x="3352804" y="5060105"/>
            <a:ext cx="5486393" cy="570962"/>
            <a:chOff x="3352804" y="4304691"/>
            <a:chExt cx="5486393" cy="570962"/>
          </a:xfrm>
        </p:grpSpPr>
        <p:cxnSp>
          <p:nvCxnSpPr>
            <p:cNvPr id="62" name="直接连接符 61"/>
            <p:cNvCxnSpPr/>
            <p:nvPr>
              <p:custDataLst>
                <p:tags r:id="rId27"/>
              </p:custDataLst>
            </p:nvPr>
          </p:nvCxnSpPr>
          <p:spPr>
            <a:xfrm>
              <a:off x="3778410" y="4875653"/>
              <a:ext cx="45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>
              <p:custDataLst>
                <p:tags r:id="rId28"/>
              </p:custDataLst>
            </p:nvPr>
          </p:nvCxnSpPr>
          <p:spPr>
            <a:xfrm>
              <a:off x="3778410" y="4414754"/>
              <a:ext cx="7958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>
              <p:custDataLst>
                <p:tags r:id="rId29"/>
              </p:custDataLst>
            </p:nvPr>
          </p:nvCxnSpPr>
          <p:spPr>
            <a:xfrm flipV="1">
              <a:off x="4574277" y="4304691"/>
              <a:ext cx="110066" cy="11006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>
              <p:custDataLst>
                <p:tags r:id="rId30"/>
              </p:custDataLst>
            </p:nvPr>
          </p:nvCxnSpPr>
          <p:spPr>
            <a:xfrm flipH="1" flipV="1">
              <a:off x="4684340" y="4304691"/>
              <a:ext cx="110063" cy="1100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>
              <p:custDataLst>
                <p:tags r:id="rId31"/>
              </p:custDataLst>
            </p:nvPr>
          </p:nvCxnSpPr>
          <p:spPr>
            <a:xfrm>
              <a:off x="4794403" y="4414754"/>
              <a:ext cx="347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/>
            <p:cNvSpPr/>
            <p:nvPr>
              <p:custDataLst>
                <p:tags r:id="rId32"/>
              </p:custDataLst>
            </p:nvPr>
          </p:nvSpPr>
          <p:spPr>
            <a:xfrm>
              <a:off x="3352804" y="4483556"/>
              <a:ext cx="324000" cy="324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33"/>
              </p:custDataLst>
            </p:nvPr>
          </p:nvSpPr>
          <p:spPr>
            <a:xfrm>
              <a:off x="3736074" y="4419340"/>
              <a:ext cx="5103123" cy="4524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初级前端人员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1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人</a:t>
              </a:r>
              <a:endPara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custDataLst>
      <p:tags r:id="rId3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918210"/>
          </a:xfrm>
        </p:spPr>
        <p:txBody>
          <a:bodyPr/>
          <a:p>
            <a:r>
              <a:rPr lang="zh-CN" altLang="en-US"/>
              <a:t>商业模式</a:t>
            </a:r>
            <a:endParaRPr lang="zh-CN" altLang="en-US"/>
          </a:p>
        </p:txBody>
      </p:sp>
      <p:pic>
        <p:nvPicPr>
          <p:cNvPr id="15" name="图片 14" descr="IMG_20170605_1016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1283335"/>
            <a:ext cx="4257675" cy="3820160"/>
          </a:xfrm>
          <a:prstGeom prst="rect">
            <a:avLst/>
          </a:prstGeom>
        </p:spPr>
      </p:pic>
      <p:pic>
        <p:nvPicPr>
          <p:cNvPr id="11" name="图片 10" descr="IMG_20170605_1013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210" y="3355975"/>
            <a:ext cx="3883025" cy="3143885"/>
          </a:xfrm>
          <a:prstGeom prst="rect">
            <a:avLst/>
          </a:prstGeom>
        </p:spPr>
      </p:pic>
      <p:pic>
        <p:nvPicPr>
          <p:cNvPr id="16" name="图片 15" descr="IMG_20170605_1016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65" y="688975"/>
            <a:ext cx="3733800" cy="3168650"/>
          </a:xfrm>
          <a:prstGeom prst="rect">
            <a:avLst/>
          </a:prstGeom>
        </p:spPr>
      </p:pic>
      <p:pic>
        <p:nvPicPr>
          <p:cNvPr id="12" name="图片 11" descr="IMG_20170605_1013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220" y="2904490"/>
            <a:ext cx="4631055" cy="38334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线上模式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3920" y="1706880"/>
            <a:ext cx="10515600" cy="4668203"/>
          </a:xfrm>
        </p:spPr>
        <p:txBody>
          <a:bodyPr>
            <a:normAutofit/>
          </a:bodyPr>
          <a:p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.dev.produetion</a:t>
            </a:r>
            <a:r>
              <a:rPr lang="zh-CN" altLang="en-US"/>
              <a:t>来实现上线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THANKS</a:t>
            </a:r>
            <a:endParaRPr lang="en-US" altLang="zh-CN" smtClean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3262630" y="4835525"/>
            <a:ext cx="365760" cy="379095"/>
          </a:xfrm>
          <a:prstGeom prst="rect">
            <a:avLst/>
          </a:prstGeom>
          <a:noFill/>
        </p:spPr>
        <p:txBody>
          <a:bodyPr wrap="square">
            <a:prstTxWarp prst="textPlain">
              <a:avLst/>
            </a:prstTxWarp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3262566" y="1519255"/>
            <a:ext cx="5666868" cy="540000"/>
            <a:chOff x="3262566" y="1519255"/>
            <a:chExt cx="5666868" cy="369887"/>
          </a:xfrm>
        </p:grpSpPr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3262566" y="1574854"/>
              <a:ext cx="365761" cy="258689"/>
            </a:xfrm>
            <a:prstGeom prst="rect">
              <a:avLst/>
            </a:prstGeom>
            <a:noFill/>
          </p:spPr>
          <p:txBody>
            <a:bodyPr wrap="square">
              <a:prstTxWarp prst="textPlain">
                <a:avLst/>
              </a:prstTxWarp>
              <a:norm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accent1"/>
                  </a:solidFill>
                  <a:latin typeface="+mn-lt"/>
                  <a:ea typeface="+mn-ea"/>
                </a:rPr>
                <a:t>01</a:t>
              </a:r>
              <a:endParaRPr lang="zh-CN" altLang="en-US" sz="10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>
              <a:off x="3767935" y="1519255"/>
              <a:ext cx="5161499" cy="369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FFFFFF"/>
                  </a:solidFill>
                </a:rPr>
                <a:t>项目介绍</a:t>
              </a:r>
              <a:endParaRPr lang="zh-CN" alt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3262566" y="2598404"/>
            <a:ext cx="5666868" cy="540000"/>
            <a:chOff x="1546731" y="2659063"/>
            <a:chExt cx="5666868" cy="368300"/>
          </a:xfrm>
        </p:grpSpPr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1546731" y="2713869"/>
              <a:ext cx="365761" cy="258689"/>
            </a:xfrm>
            <a:prstGeom prst="rect">
              <a:avLst/>
            </a:prstGeom>
            <a:noFill/>
          </p:spPr>
          <p:txBody>
            <a:bodyPr wrap="square">
              <a:prstTxWarp prst="textPlain">
                <a:avLst/>
              </a:prstTxWarp>
              <a:norm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accent1"/>
                  </a:solidFill>
                  <a:latin typeface="+mn-lt"/>
                  <a:ea typeface="+mn-ea"/>
                </a:rPr>
                <a:t>02</a:t>
              </a:r>
              <a:endParaRPr lang="zh-CN" altLang="en-US" sz="10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7"/>
              </p:custDataLst>
            </p:nvPr>
          </p:nvSpPr>
          <p:spPr>
            <a:xfrm>
              <a:off x="2052100" y="2659063"/>
              <a:ext cx="5161499" cy="36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FFFFFF"/>
                  </a:solidFill>
                </a:rPr>
                <a:t>功能展示</a:t>
              </a:r>
              <a:endParaRPr lang="zh-CN" alt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8"/>
            </p:custDataLst>
          </p:nvPr>
        </p:nvGrpSpPr>
        <p:grpSpPr>
          <a:xfrm>
            <a:off x="3262566" y="3675331"/>
            <a:ext cx="5666868" cy="540000"/>
            <a:chOff x="1546731" y="3345815"/>
            <a:chExt cx="5666868" cy="369888"/>
          </a:xfrm>
        </p:grpSpPr>
        <p:sp>
          <p:nvSpPr>
            <p:cNvPr id="15" name="文本框 14"/>
            <p:cNvSpPr txBox="1"/>
            <p:nvPr>
              <p:custDataLst>
                <p:tags r:id="rId9"/>
              </p:custDataLst>
            </p:nvPr>
          </p:nvSpPr>
          <p:spPr>
            <a:xfrm>
              <a:off x="1546731" y="3402050"/>
              <a:ext cx="365761" cy="258689"/>
            </a:xfrm>
            <a:prstGeom prst="rect">
              <a:avLst/>
            </a:prstGeom>
            <a:noFill/>
          </p:spPr>
          <p:txBody>
            <a:bodyPr wrap="square">
              <a:prstTxWarp prst="textPlain">
                <a:avLst/>
              </a:prstTxWarp>
              <a:norm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accent1"/>
                  </a:solidFill>
                  <a:latin typeface="+mn-lt"/>
                  <a:ea typeface="+mn-ea"/>
                </a:rPr>
                <a:t>03</a:t>
              </a:r>
              <a:endParaRPr lang="zh-CN" altLang="en-US" sz="10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0"/>
              </p:custDataLst>
            </p:nvPr>
          </p:nvSpPr>
          <p:spPr>
            <a:xfrm>
              <a:off x="2052100" y="3345815"/>
              <a:ext cx="5161499" cy="369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FFFFFF"/>
                  </a:solidFill>
                </a:rPr>
                <a:t>项目架构</a:t>
              </a:r>
              <a:endParaRPr lang="zh-CN" alt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11"/>
            </p:custDataLst>
          </p:nvPr>
        </p:nvGrpSpPr>
        <p:grpSpPr>
          <a:xfrm>
            <a:off x="3262566" y="4532833"/>
            <a:ext cx="5666868" cy="540385"/>
            <a:chOff x="1546731" y="3822011"/>
            <a:chExt cx="5666868" cy="370151"/>
          </a:xfrm>
        </p:grpSpPr>
        <p:sp>
          <p:nvSpPr>
            <p:cNvPr id="21" name="文本框 20"/>
            <p:cNvSpPr txBox="1"/>
            <p:nvPr>
              <p:custDataLst>
                <p:tags r:id="rId12"/>
              </p:custDataLst>
            </p:nvPr>
          </p:nvSpPr>
          <p:spPr>
            <a:xfrm>
              <a:off x="1546731" y="3891605"/>
              <a:ext cx="365125" cy="300557"/>
            </a:xfrm>
            <a:prstGeom prst="rect">
              <a:avLst/>
            </a:prstGeom>
            <a:noFill/>
          </p:spPr>
          <p:txBody>
            <a:bodyPr wrap="square">
              <a:prstTxWarp prst="textPlain">
                <a:avLst>
                  <a:gd name="adj" fmla="val 53408"/>
                </a:avLst>
              </a:prstTxWarp>
              <a:norm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accent1"/>
                  </a:solidFill>
                  <a:latin typeface="+mn-lt"/>
                  <a:ea typeface="+mn-ea"/>
                </a:rPr>
                <a:t>04</a:t>
              </a:r>
              <a:endParaRPr lang="zh-CN" altLang="en-US" sz="10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3"/>
              </p:custDataLst>
            </p:nvPr>
          </p:nvSpPr>
          <p:spPr>
            <a:xfrm>
              <a:off x="2052100" y="3822011"/>
              <a:ext cx="5161499" cy="369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FFFFFF"/>
                  </a:solidFill>
                </a:rPr>
                <a:t>开发模式</a:t>
              </a:r>
              <a:endParaRPr lang="zh-CN" alt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4584700" y="391149"/>
            <a:ext cx="3022600" cy="81253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目录</a:t>
            </a:r>
            <a:r>
              <a:rPr lang="en-US" altLang="zh-CN" sz="360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/Contents</a:t>
            </a:r>
            <a:endParaRPr lang="en-US" altLang="zh-CN" sz="360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1061700" y="5837616"/>
            <a:ext cx="584200" cy="741357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p>
            <a:pPr algn="ctr">
              <a:lnSpc>
                <a:spcPct val="130000"/>
              </a:lnSpc>
            </a:pPr>
            <a:r>
              <a:rPr lang="zh-CN" altLang="en-US" sz="3600" b="1" dirty="0">
                <a:latin typeface="Arial" panose="020B0604020202020204" pitchFamily="34" charset="0"/>
                <a:ea typeface="微软雅黑" panose="020B0503020204020204" charset="-122"/>
              </a:rPr>
              <a:t>”</a:t>
            </a:r>
            <a:endParaRPr lang="zh-CN" altLang="en-US" sz="3600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 smtClean="0"/>
              <a:t>项目介绍</a:t>
            </a:r>
            <a:endParaRPr lang="zh-CN" altLang="en-US" smtClean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anchor="t">
            <a:normAutofit/>
          </a:bodyPr>
          <a:p>
            <a:pPr>
              <a:lnSpc>
                <a:spcPct val="150000"/>
              </a:lnSpc>
            </a:pPr>
            <a:endParaRPr lang="zh-CN" altLang="en-US" dirty="0" smtClean="0">
              <a:sym typeface="+mn-ea"/>
            </a:endParaRPr>
          </a:p>
          <a:p>
            <a:pPr marL="357505" indent="-357505">
              <a:lnSpc>
                <a:spcPct val="150000"/>
              </a:lnSpc>
              <a:buClr>
                <a:schemeClr val="accent1"/>
              </a:buClr>
              <a:buSzTx/>
              <a:buFont typeface="Wingdings" panose="05000000000000000000" pitchFamily="2" charset="2"/>
              <a:buChar char=""/>
            </a:pPr>
            <a:r>
              <a:rPr lang="zh-CN" altLang="en-US" dirty="0" smtClean="0">
                <a:sym typeface="+mn-ea"/>
              </a:rPr>
              <a:t>后台管理系统：可以让用户通过一个可视化工具，可以实现对于数据库进行增删改查的操作。而且需要注意，根据不同的角色（老板、员工），看到的、操作内容是不同的！</a:t>
            </a:r>
            <a:endParaRPr lang="zh-CN" altLang="en-US" dirty="0" smtClean="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1061700" y="5837616"/>
            <a:ext cx="584200" cy="741357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p>
            <a:pPr algn="ctr">
              <a:lnSpc>
                <a:spcPct val="130000"/>
              </a:lnSpc>
            </a:pPr>
            <a:r>
              <a:rPr lang="zh-CN" altLang="en-US" sz="3600" b="1" dirty="0">
                <a:latin typeface="Arial" panose="020B0604020202020204" pitchFamily="34" charset="0"/>
                <a:ea typeface="微软雅黑" panose="020B0503020204020204" charset="-122"/>
              </a:rPr>
              <a:t>”</a:t>
            </a:r>
            <a:endParaRPr lang="zh-CN" altLang="en-US" sz="3600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 smtClean="0"/>
              <a:t>项目的配置及</a:t>
            </a:r>
            <a:r>
              <a:rPr lang="en-US" altLang="zh-CN" smtClean="0"/>
              <a:t>mock</a:t>
            </a:r>
            <a:r>
              <a:rPr lang="zh-CN" altLang="en-US" smtClean="0"/>
              <a:t>数据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anchor="t">
            <a:normAutofit fontScale="90000" lnSpcReduction="20000"/>
          </a:bodyPr>
          <a:p>
            <a:pPr>
              <a:lnSpc>
                <a:spcPct val="150000"/>
              </a:lnSpc>
              <a:buSzTx/>
              <a:buFont typeface="Arial" panose="020B0604020202020204" pitchFamily="34" charset="0"/>
            </a:pPr>
            <a:endParaRPr lang="zh-CN" altLang="en-US" smtClean="0">
              <a:sym typeface="+mn-ea"/>
            </a:endParaRPr>
          </a:p>
          <a:p>
            <a:pPr marL="228600" indent="-2286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zh-CN" altLang="en-US" smtClean="0"/>
              <a:t>使用prettier工具，是当下最流行的代码格式化工具。</a:t>
            </a:r>
            <a:endParaRPr lang="zh-CN" altLang="en-US" smtClean="0"/>
          </a:p>
          <a:p>
            <a:pPr marL="228600" indent="-2286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zh-CN" altLang="en-US" smtClean="0"/>
              <a:t>git Husky和eslint，用来校验代码和上传代码</a:t>
            </a:r>
            <a:endParaRPr lang="zh-CN" altLang="en-US" smtClean="0"/>
          </a:p>
          <a:p>
            <a:pPr marL="228600" indent="-2286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zh-CN" altLang="en-US" smtClean="0"/>
              <a:t>配置多环境变量</a:t>
            </a:r>
            <a:endParaRPr lang="zh-CN" altLang="en-US" smtClean="0"/>
          </a:p>
          <a:p>
            <a:pPr marL="228600" indent="-2286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zh-CN" altLang="en-US" smtClean="0"/>
              <a:t>封装</a:t>
            </a:r>
            <a:r>
              <a:rPr lang="en-US" altLang="zh-CN" smtClean="0"/>
              <a:t>axios</a:t>
            </a:r>
            <a:r>
              <a:rPr lang="zh-CN" altLang="en-US" smtClean="0"/>
              <a:t>请求</a:t>
            </a:r>
            <a:endParaRPr lang="zh-CN" altLang="en-US" smtClean="0"/>
          </a:p>
          <a:p>
            <a:pPr marL="228600" indent="-2286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zh-CN" altLang="en-US" smtClean="0"/>
              <a:t>应用</a:t>
            </a:r>
            <a:r>
              <a:rPr lang="en-US" altLang="zh-CN" smtClean="0"/>
              <a:t>mock</a:t>
            </a:r>
            <a:r>
              <a:rPr lang="zh-CN" altLang="en-US" smtClean="0"/>
              <a:t>数据，是用来前后端同步开发的</a:t>
            </a:r>
            <a:endParaRPr lang="zh-CN" altLang="en-US" smtClean="0"/>
          </a:p>
          <a:p>
            <a:pPr marL="228600" indent="-2286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zh-CN" altLang="en-US" smtClean="0"/>
              <a:t>封装接口请求，抽离代码</a:t>
            </a:r>
            <a:endParaRPr lang="zh-CN" altLang="en-US" smtClean="0"/>
          </a:p>
          <a:p>
            <a:pPr marL="228600" indent="-2286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zh-CN" altLang="en-US" smtClean="0"/>
              <a:t>从</a:t>
            </a:r>
            <a:r>
              <a:rPr lang="en-US" altLang="zh-CN" smtClean="0"/>
              <a:t>mock</a:t>
            </a:r>
            <a:r>
              <a:rPr lang="zh-CN" altLang="en-US" smtClean="0"/>
              <a:t>数据转为线上接口</a:t>
            </a:r>
            <a:endParaRPr lang="zh-CN" altLang="en-US" smtClean="0"/>
          </a:p>
          <a:p>
            <a:pPr marL="228600" indent="-2286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endParaRPr lang="zh-CN" altLang="en-US" smtClean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5" grpId="1"/>
      <p:bldP spid="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8" name="直接箭头连接符 7"/>
          <p:cNvCxnSpPr/>
          <p:nvPr/>
        </p:nvCxnSpPr>
        <p:spPr>
          <a:xfrm flipV="1">
            <a:off x="4218940" y="811530"/>
            <a:ext cx="2849880" cy="5480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078355" y="4189095"/>
            <a:ext cx="5720715" cy="347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924800" y="43948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点击登录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268845" y="196088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登录时用户名，密码正则验证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774680" y="6278880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" action="ppaction://hlinksldjump"/>
              </a:rPr>
              <a:t>商业模式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83285" y="588645"/>
            <a:ext cx="4570095" cy="5833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61860" y="568325"/>
            <a:ext cx="354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项目登录时的背景图</a:t>
            </a:r>
            <a:endParaRPr lang="zh-CN" altLang="en-US"/>
          </a:p>
        </p:txBody>
      </p:sp>
      <p:cxnSp>
        <p:nvCxnSpPr>
          <p:cNvPr id="6" name="直接箭头连接符 5"/>
          <p:cNvCxnSpPr/>
          <p:nvPr>
            <p:custDataLst>
              <p:tags r:id="rId4"/>
            </p:custDataLst>
          </p:nvPr>
        </p:nvCxnSpPr>
        <p:spPr>
          <a:xfrm flipV="1">
            <a:off x="4745990" y="2383790"/>
            <a:ext cx="2627630" cy="507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" name="直接箭头连接符 5"/>
          <p:cNvCxnSpPr/>
          <p:nvPr/>
        </p:nvCxnSpPr>
        <p:spPr>
          <a:xfrm flipV="1">
            <a:off x="5081270" y="824865"/>
            <a:ext cx="1541780" cy="1741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952500" y="1653540"/>
            <a:ext cx="943610" cy="1430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637780" y="2768600"/>
            <a:ext cx="3947795" cy="4025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/>
              <a:t>权限列表的数据，增删改查，以及分配权限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6535" y="2416175"/>
            <a:ext cx="6494145" cy="3582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84975" y="456565"/>
            <a:ext cx="4027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element-ui</a:t>
            </a:r>
            <a:r>
              <a:rPr lang="zh-CN" altLang="en-US"/>
              <a:t>的布局容器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13230" y="1186815"/>
            <a:ext cx="2353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首页的左侧菜单栏</a:t>
            </a:r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3"/>
            </p:custDataLst>
          </p:nvPr>
        </p:nvCxnSpPr>
        <p:spPr>
          <a:xfrm flipV="1">
            <a:off x="4999990" y="2941320"/>
            <a:ext cx="2505075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09295" y="207645"/>
            <a:ext cx="565975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用户列表数据</a:t>
            </a:r>
            <a:endParaRPr lang="zh-CN" altLang="en-US" sz="36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5565" y="1873885"/>
            <a:ext cx="8526780" cy="402336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H="1">
            <a:off x="2890520" y="1130935"/>
            <a:ext cx="1572260" cy="1004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29100" y="852805"/>
            <a:ext cx="432054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>
                <a:ln/>
                <a:solidFill>
                  <a:schemeClr val="accent3"/>
                </a:solidFill>
                <a:effectLst/>
              </a:rPr>
              <a:t>面包屑</a:t>
            </a:r>
            <a:endParaRPr lang="zh-CN" altLang="en-US">
              <a:ln/>
              <a:solidFill>
                <a:schemeClr val="accent3"/>
              </a:solidFill>
              <a:effectLst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箭头连接符 6"/>
          <p:cNvCxnSpPr/>
          <p:nvPr/>
        </p:nvCxnSpPr>
        <p:spPr>
          <a:xfrm flipV="1">
            <a:off x="909955" y="1323340"/>
            <a:ext cx="2142490" cy="1044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800" y="1768475"/>
            <a:ext cx="8051165" cy="34842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6090" y="187325"/>
            <a:ext cx="689737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3200">
                <a:ln/>
                <a:solidFill>
                  <a:schemeClr val="accent3"/>
                </a:solidFill>
                <a:effectLst/>
              </a:rPr>
              <a:t>商品管理分类</a:t>
            </a:r>
            <a:endParaRPr lang="zh-CN" altLang="en-US" sz="320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11805" y="1161415"/>
            <a:ext cx="34277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添加分类，点击弹出对话框</a:t>
            </a:r>
            <a:endParaRPr lang="zh-CN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7647305" y="3282315"/>
            <a:ext cx="1663065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401810" y="3078480"/>
            <a:ext cx="2860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删除和编辑按钮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" name="直接箭头连接符 5"/>
          <p:cNvCxnSpPr/>
          <p:nvPr/>
        </p:nvCxnSpPr>
        <p:spPr>
          <a:xfrm flipV="1">
            <a:off x="7659370" y="755650"/>
            <a:ext cx="2077085" cy="14351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4350" y="575945"/>
            <a:ext cx="8404860" cy="5219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36455" y="387350"/>
            <a:ext cx="2160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echarts</a:t>
            </a:r>
            <a:r>
              <a:rPr lang="zh-CN" altLang="en-US"/>
              <a:t>来下载图表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72"/>
</p:tagLst>
</file>

<file path=ppt/tags/tag10.xml><?xml version="1.0" encoding="utf-8"?>
<p:tagLst xmlns:p="http://schemas.openxmlformats.org/presentationml/2006/main">
  <p:tag name="KSO_WM_TAG_VERSION" val="1.0"/>
  <p:tag name="KSO_WM_TEMPLATE_CATEGORY" val="custom"/>
  <p:tag name="KSO_WM_TEMPLATE_INDEX" val="160471"/>
</p:tagLst>
</file>

<file path=ppt/tags/tag11.xml><?xml version="1.0" encoding="utf-8"?>
<p:tagLst xmlns:p="http://schemas.openxmlformats.org/presentationml/2006/main">
  <p:tag name="KSO_WM_TEMPLATE_CATEGORY" val="custom"/>
  <p:tag name="KSO_WM_TEMPLATE_INDEX" val="160472"/>
  <p:tag name="KSO_WM_TAG_VERSION" val="1.0"/>
  <p:tag name="KSO_WM_SLIDE_ID" val="custom160492_1"/>
  <p:tag name="KSO_WM_SLIDE_INDEX" val="1"/>
  <p:tag name="KSO_WM_SLIDE_ITEM_CNT" val="2"/>
  <p:tag name="KSO_WM_SLIDE_LAYOUT" val="a_b"/>
  <p:tag name="KSO_WM_SLIDE_LAYOUT_CNT" val="1_1"/>
  <p:tag name="KSO_WM_SLIDE_TYPE" val="title"/>
  <p:tag name="KSO_WM_TEMPLATE_THUMBS_INDEX" val="1、11、12、16、22、26、27、28、29"/>
  <p:tag name="KSO_WM_BEAUTIFY_FLAG" val="#wm#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1"/>
  <p:tag name="KSO_WM_UNIT_TYPE" val="l_i"/>
  <p:tag name="KSO_WM_UNIT_INDEX" val="1_4"/>
  <p:tag name="KSO_WM_UNIT_ID" val="custom160471_10*l_i*1_4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1_10*i*0"/>
  <p:tag name="KSO_WM_TEMPLATE_CATEGORY" val="custom"/>
  <p:tag name="KSO_WM_TEMPLATE_INDEX" val="160471"/>
  <p:tag name="KSO_WM_UNIT_INDEX" val="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1"/>
  <p:tag name="KSO_WM_UNIT_TYPE" val="l_i"/>
  <p:tag name="KSO_WM_UNIT_INDEX" val="1_1"/>
  <p:tag name="KSO_WM_UNIT_ID" val="custom160471_10*l_i*1_1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1"/>
  <p:tag name="KSO_WM_UNIT_TYPE" val="l_h_f"/>
  <p:tag name="KSO_WM_UNIT_INDEX" val="1_1_1"/>
  <p:tag name="KSO_WM_UNIT_ID" val="custom160471_10*l_h_f*1_1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UNIT_PRESET_TEXT_LEN" val="40"/>
  <p:tag name="KSO_WM_DIAGRAM_GROUP_CODE" val="l1-1"/>
  <p:tag name="KSO_WM_UNIT_FILL_FORE_SCHEMECOLOR_INDEX" val="5"/>
  <p:tag name="KSO_WM_UNIT_FILL_TYPE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1_10*i*5"/>
  <p:tag name="KSO_WM_TEMPLATE_CATEGORY" val="custom"/>
  <p:tag name="KSO_WM_TEMPLATE_INDEX" val="160471"/>
  <p:tag name="KSO_WM_UNIT_INDEX" val="5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1"/>
  <p:tag name="KSO_WM_UNIT_TYPE" val="l_i"/>
  <p:tag name="KSO_WM_UNIT_INDEX" val="1_2"/>
  <p:tag name="KSO_WM_UNIT_ID" val="custom160471_10*l_i*1_2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1"/>
  <p:tag name="KSO_WM_UNIT_TYPE" val="l_h_f"/>
  <p:tag name="KSO_WM_UNIT_INDEX" val="1_2_1"/>
  <p:tag name="KSO_WM_UNIT_ID" val="custom160471_10*l_h_f*1_2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UNIT_PRESET_TEXT_LEN" val="40"/>
  <p:tag name="KSO_WM_DIAGRAM_GROUP_CODE" val="l1-1"/>
  <p:tag name="KSO_WM_UNIT_FILL_FORE_SCHEMECOLOR_INDEX" val="5"/>
  <p:tag name="KSO_WM_UNIT_FILL_TYPE" val="1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1_10*i*10"/>
  <p:tag name="KSO_WM_TEMPLATE_CATEGORY" val="custom"/>
  <p:tag name="KSO_WM_TEMPLATE_INDEX" val="160471"/>
  <p:tag name="KSO_WM_UNIT_INDEX" val="10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72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1"/>
  <p:tag name="KSO_WM_UNIT_TYPE" val="l_i"/>
  <p:tag name="KSO_WM_UNIT_INDEX" val="1_3"/>
  <p:tag name="KSO_WM_UNIT_ID" val="custom160471_10*l_i*1_3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1"/>
  <p:tag name="KSO_WM_UNIT_TYPE" val="l_h_f"/>
  <p:tag name="KSO_WM_UNIT_INDEX" val="1_3_1"/>
  <p:tag name="KSO_WM_UNIT_ID" val="custom160471_10*l_h_f*1_3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UNIT_PRESET_TEXT_LEN" val="40"/>
  <p:tag name="KSO_WM_DIAGRAM_GROUP_CODE" val="l1-1"/>
  <p:tag name="KSO_WM_UNIT_FILL_FORE_SCHEMECOLOR_INDEX" val="5"/>
  <p:tag name="KSO_WM_UNI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1_10*i*20"/>
  <p:tag name="KSO_WM_TEMPLATE_CATEGORY" val="custom"/>
  <p:tag name="KSO_WM_TEMPLATE_INDEX" val="160471"/>
  <p:tag name="KSO_WM_UNIT_INDEX" val="20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1"/>
  <p:tag name="KSO_WM_UNIT_TYPE" val="l_i"/>
  <p:tag name="KSO_WM_UNIT_INDEX" val="1_5"/>
  <p:tag name="KSO_WM_UNIT_ID" val="custom160471_10*l_i*1_5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1"/>
  <p:tag name="KSO_WM_UNIT_TYPE" val="l_h_f"/>
  <p:tag name="KSO_WM_UNIT_INDEX" val="1_5_1"/>
  <p:tag name="KSO_WM_UNIT_ID" val="custom160471_10*l_h_f*1_5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UNIT_PRESET_TEXT_LEN" val="40"/>
  <p:tag name="KSO_WM_DIAGRAM_GROUP_CODE" val="l1-1"/>
  <p:tag name="KSO_WM_UNIT_FILL_FORE_SCHEMECOLOR_INDEX" val="5"/>
  <p:tag name="KSO_WM_UNIT_FILL_TYPE" val="1"/>
  <p:tag name="KSO_WM_UNIT_USESOURCEFORMAT_APPLY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1"/>
  <p:tag name="KSO_WM_UNIT_TYPE" val="a"/>
  <p:tag name="KSO_WM_UNIT_INDEX" val="1"/>
  <p:tag name="KSO_WM_UNIT_ID" val="custom160471_10*a*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UNIT_PRESET_TEXT" val="CONTENTS"/>
</p:tagLst>
</file>

<file path=ppt/tags/tag26.xml><?xml version="1.0" encoding="utf-8"?>
<p:tagLst xmlns:p="http://schemas.openxmlformats.org/presentationml/2006/main">
  <p:tag name="KSO_WM_TEMPLATE_CATEGORY" val="custom"/>
  <p:tag name="KSO_WM_TEMPLATE_INDEX" val="160471"/>
  <p:tag name="KSO_WM_SLIDE_ID" val="custom160471_10"/>
  <p:tag name="KSO_WM_SLIDE_INDEX" val="10"/>
  <p:tag name="KSO_WM_SLIDE_ITEM_CNT" val="5"/>
  <p:tag name="KSO_WM_SLIDE_LAYOUT" val="a_l"/>
  <p:tag name="KSO_WM_SLIDE_LAYOUT_CNT" val="1_1"/>
  <p:tag name="KSO_WM_SLIDE_TYPE" val="contents"/>
  <p:tag name="KSO_WM_BEAUTIFY_FLAG" val="#wm#"/>
  <p:tag name="KSO_WM_TAG_VERSION" val="1.0"/>
  <p:tag name="KSO_WM_DIAGRAM_GROUP_CODE" val="l1-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2_2*i*1"/>
  <p:tag name="KSO_WM_TEMPLATE_CATEGORY" val="custom"/>
  <p:tag name="KSO_WM_TEMPLATE_INDEX" val="160472"/>
  <p:tag name="KSO_WM_UNIT_INDEX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2"/>
  <p:tag name="KSO_WM_UNIT_TYPE" val="a"/>
  <p:tag name="KSO_WM_UNIT_INDEX" val="1"/>
  <p:tag name="KSO_WM_UNIT_ID" val="custom160472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2"/>
  <p:tag name="KSO_WM_UNIT_TYPE" val="f"/>
  <p:tag name="KSO_WM_UNIT_INDEX" val="1"/>
  <p:tag name="KSO_WM_UNIT_ID" val="custom160472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5"/>
  <p:tag name="KSO_WM_UNIT_PRESET_TEXT_LEN" val="232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98_27*i*0"/>
  <p:tag name="KSO_WM_TEMPLATE_CATEGORY" val="custom"/>
  <p:tag name="KSO_WM_TEMPLATE_INDEX" val="198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160472"/>
  <p:tag name="KSO_WM_TAG_VERSION" val="1.0"/>
  <p:tag name="KSO_WM_SLIDE_ID" val="custom160472_2"/>
  <p:tag name="KSO_WM_SLIDE_INDEX" val="2"/>
  <p:tag name="KSO_WM_SLIDE_ITEM_CNT" val="1"/>
  <p:tag name="KSO_WM_SLIDE_LAYOUT" val="a_f"/>
  <p:tag name="KSO_WM_SLIDE_LAYOUT_CNT" val="1_1"/>
  <p:tag name="KSO_WM_SLIDE_TYPE" val="text"/>
  <p:tag name="KSO_WM_SLIDE_POSITION" val="65*114"/>
  <p:tag name="KSO_WM_SLIDE_SIZE" val="829*374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2_2*i*1"/>
  <p:tag name="KSO_WM_TEMPLATE_CATEGORY" val="custom"/>
  <p:tag name="KSO_WM_TEMPLATE_INDEX" val="160472"/>
  <p:tag name="KSO_WM_UNIT_INDEX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2"/>
  <p:tag name="KSO_WM_UNIT_TYPE" val="a"/>
  <p:tag name="KSO_WM_UNIT_INDEX" val="1"/>
  <p:tag name="KSO_WM_UNIT_ID" val="custom160472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2"/>
  <p:tag name="KSO_WM_UNIT_TYPE" val="f"/>
  <p:tag name="KSO_WM_UNIT_INDEX" val="1"/>
  <p:tag name="KSO_WM_UNIT_ID" val="custom160472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5"/>
  <p:tag name="KSO_WM_UNIT_PRESET_TEXT_LEN" val="232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160472"/>
  <p:tag name="KSO_WM_SLIDE_ID" val="custom160472_2"/>
  <p:tag name="KSO_WM_SLIDE_INDEX" val="2"/>
  <p:tag name="KSO_WM_SLIDE_ITEM_CNT" val="1"/>
  <p:tag name="KSO_WM_SLIDE_LAYOUT" val="a_f"/>
  <p:tag name="KSO_WM_SLIDE_LAYOUT_CNT" val="1_1"/>
  <p:tag name="KSO_WM_SLIDE_TYPE" val="text"/>
  <p:tag name="KSO_WM_TAG_VERSION" val="1.0"/>
  <p:tag name="KSO_WM_SLIDE_POSITION" val="65*114"/>
  <p:tag name="KSO_WM_SLIDE_SIZE" val="829*374"/>
</p:tagLst>
</file>

<file path=ppt/tags/tag35.xml><?xml version="1.0" encoding="utf-8"?>
<p:tagLst xmlns:p="http://schemas.openxmlformats.org/presentationml/2006/main">
  <p:tag name="KSO_WM_BEAUTIFY_FLAG" val=""/>
  <p:tag name="KSO_WM_UNIT_PLACING_PICTURE_USER_VIEWPORT" val="{&quot;height&quot;:10080,&quot;width&quot;:7980}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160472"/>
  <p:tag name="KSO_WM_SLIDE_ID" val="custom160472_2"/>
  <p:tag name="KSO_WM_SLIDE_INDEX" val="2"/>
  <p:tag name="KSO_WM_SLIDE_ITEM_CNT" val="1"/>
  <p:tag name="KSO_WM_SLIDE_LAYOUT" val="a_f"/>
  <p:tag name="KSO_WM_SLIDE_LAYOUT_CNT" val="1_1"/>
  <p:tag name="KSO_WM_SLIDE_TYPE" val="text"/>
  <p:tag name="KSO_WM_TAG_VERSION" val="1.0"/>
  <p:tag name="KSO_WM_SLIDE_POSITION" val="65*114"/>
  <p:tag name="KSO_WM_SLIDE_SIZE" val="829*374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98_27*i*1"/>
  <p:tag name="KSO_WM_TEMPLATE_CATEGORY" val="custom"/>
  <p:tag name="KSO_WM_TEMPLATE_INDEX" val="198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160472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160472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160472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160472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160472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160472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a"/>
  <p:tag name="KSO_WM_UNIT_INDEX" val="1"/>
  <p:tag name="KSO_WM_UNIT_ID" val="custom160473_9*a*1"/>
  <p:tag name="KSO_WM_UNIT_CLEAR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PRESET_TEXT" val="CONTENTS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98_27*i*2"/>
  <p:tag name="KSO_WM_TEMPLATE_CATEGORY" val="custom"/>
  <p:tag name="KSO_WM_TEMPLATE_INDEX" val="198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3_9*i*1"/>
  <p:tag name="KSO_WM_TEMPLATE_CATEGORY" val="custom"/>
  <p:tag name="KSO_WM_TEMPLATE_INDEX" val="160473"/>
  <p:tag name="KSO_WM_UNIT_INDEX" val="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"/>
  <p:tag name="KSO_WM_UNIT_ID" val="custom160473_9*l_i*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"/>
  <p:tag name="KSO_WM_UNIT_ID" val="custom160473_9*l_i*1_2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3"/>
  <p:tag name="KSO_WM_UNIT_ID" val="custom160473_9*l_i*1_3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4"/>
  <p:tag name="KSO_WM_UNIT_ID" val="custom160473_9*l_i*1_4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5"/>
  <p:tag name="KSO_WM_UNIT_ID" val="custom160473_9*l_i*1_5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6"/>
  <p:tag name="KSO_WM_UNIT_ID" val="custom160473_9*l_i*1_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h_f"/>
  <p:tag name="KSO_WM_UNIT_INDEX" val="1_1_1"/>
  <p:tag name="KSO_WM_UNIT_ID" val="custom160473_9*l_h_f*1_1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DIAGRAM_GROUP_CODE" val="l1-1"/>
  <p:tag name="KSO_WM_UNIT_PRESET_TEXT_LEN" val="40"/>
  <p:tag name="KSO_WM_UNIT_TEXT_FILL_FORE_SCHEMECOLOR_INDEX" val="5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3_9*i*16"/>
  <p:tag name="KSO_WM_TEMPLATE_CATEGORY" val="custom"/>
  <p:tag name="KSO_WM_TEMPLATE_INDEX" val="160473"/>
  <p:tag name="KSO_WM_UNIT_INDEX" val="16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7"/>
  <p:tag name="KSO_WM_UNIT_ID" val="custom160473_9*l_i*1_7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98_27*i*3"/>
  <p:tag name="KSO_WM_TEMPLATE_CATEGORY" val="custom"/>
  <p:tag name="KSO_WM_TEMPLATE_INDEX" val="198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8"/>
  <p:tag name="KSO_WM_UNIT_ID" val="custom160473_9*l_i*1_8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9"/>
  <p:tag name="KSO_WM_UNIT_ID" val="custom160473_9*l_i*1_9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0"/>
  <p:tag name="KSO_WM_UNIT_ID" val="custom160473_9*l_i*1_10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1"/>
  <p:tag name="KSO_WM_UNIT_ID" val="custom160473_9*l_i*1_1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2"/>
  <p:tag name="KSO_WM_UNIT_ID" val="custom160473_9*l_i*1_1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h_f"/>
  <p:tag name="KSO_WM_UNIT_INDEX" val="1_2_1"/>
  <p:tag name="KSO_WM_UNIT_ID" val="custom160473_9*l_h_f*1_2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DIAGRAM_GROUP_CODE" val="l1-1"/>
  <p:tag name="KSO_WM_UNIT_PRESET_TEXT_LEN" val="40"/>
  <p:tag name="KSO_WM_UNIT_TEXT_FILL_FORE_SCHEMECOLOR_INDEX" val="5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3_9*i*31"/>
  <p:tag name="KSO_WM_TEMPLATE_CATEGORY" val="custom"/>
  <p:tag name="KSO_WM_TEMPLATE_INDEX" val="160473"/>
  <p:tag name="KSO_WM_UNIT_INDEX" val="3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4"/>
  <p:tag name="KSO_WM_UNIT_ID" val="custom160473_9*l_i*1_14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5"/>
  <p:tag name="KSO_WM_UNIT_ID" val="custom160473_9*l_i*1_15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6"/>
  <p:tag name="KSO_WM_UNIT_ID" val="custom160473_9*l_i*1_16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160473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7"/>
  <p:tag name="KSO_WM_UNIT_ID" val="custom160473_9*l_i*1_17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3"/>
  <p:tag name="KSO_WM_UNIT_ID" val="custom160473_9*l_i*1_13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8"/>
  <p:tag name="KSO_WM_UNIT_ID" val="custom160473_9*l_i*1_18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h_f"/>
  <p:tag name="KSO_WM_UNIT_INDEX" val="1_3_1"/>
  <p:tag name="KSO_WM_UNIT_ID" val="custom160473_9*l_h_f*1_3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DIAGRAM_GROUP_CODE" val="l1-1"/>
  <p:tag name="KSO_WM_UNIT_PRESET_TEXT_LEN" val="40"/>
  <p:tag name="KSO_WM_UNIT_TEXT_FILL_FORE_SCHEMECOLOR_INDEX" val="5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3_9*i*46"/>
  <p:tag name="KSO_WM_TEMPLATE_CATEGORY" val="custom"/>
  <p:tag name="KSO_WM_TEMPLATE_INDEX" val="160473"/>
  <p:tag name="KSO_WM_UNIT_INDEX" val="46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9"/>
  <p:tag name="KSO_WM_UNIT_ID" val="custom160473_9*l_i*1_19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0"/>
  <p:tag name="KSO_WM_UNIT_ID" val="custom160473_9*l_i*1_20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1"/>
  <p:tag name="KSO_WM_UNIT_ID" val="custom160473_9*l_i*1_2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2"/>
  <p:tag name="KSO_WM_UNIT_ID" val="custom160473_9*l_i*1_22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3"/>
  <p:tag name="KSO_WM_UNIT_ID" val="custom160473_9*l_i*1_23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473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4"/>
  <p:tag name="KSO_WM_UNIT_ID" val="custom160473_9*l_i*1_2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h_f"/>
  <p:tag name="KSO_WM_UNIT_INDEX" val="1_4_1"/>
  <p:tag name="KSO_WM_UNIT_ID" val="custom160473_9*l_h_f*1_4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DIAGRAM_GROUP_CODE" val="l1-1"/>
  <p:tag name="KSO_WM_UNIT_PRESET_TEXT_LEN" val="40"/>
  <p:tag name="KSO_WM_UNIT_TEXT_FILL_FORE_SCHEMECOLOR_INDEX" val="5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TEMPLATE_CATEGORY" val="custom"/>
  <p:tag name="KSO_WM_TEMPLATE_INDEX" val="160473"/>
  <p:tag name="KSO_WM_SLIDE_ID" val="custom160473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TAG_VERSION" val="1.0"/>
  <p:tag name="KSO_WM_DIAGRAM_GROUP_CODE" val="l1-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160472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160472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2"/>
  <p:tag name="KSO_WM_UNIT_TYPE" val="a"/>
  <p:tag name="KSO_WM_UNIT_INDEX" val="1"/>
  <p:tag name="KSO_WM_UNIT_ID" val="custom160472_27*a*1"/>
  <p:tag name="KSO_WM_UNIT_CLEAR" val="1"/>
  <p:tag name="KSO_WM_UNIT_LAYERLEVEL" val="1"/>
  <p:tag name="KSO_WM_UNIT_VALUE" val="7"/>
  <p:tag name="KSO_WM_UNIT_ISCONTENTSTITLE" val="0"/>
  <p:tag name="KSO_WM_UNIT_HIGHLIGHT" val="0"/>
  <p:tag name="KSO_WM_UNIT_COMPATIBLE" val="0"/>
  <p:tag name="KSO_WM_UNIT_PRESET_TEXT" val="THANKS"/>
</p:tagLst>
</file>

<file path=ppt/tags/tag86.xml><?xml version="1.0" encoding="utf-8"?>
<p:tagLst xmlns:p="http://schemas.openxmlformats.org/presentationml/2006/main">
  <p:tag name="KSO_WM_TEMPLATE_CATEGORY" val="custom"/>
  <p:tag name="KSO_WM_TEMPLATE_INDEX" val="160472"/>
  <p:tag name="KSO_WM_SLIDE_ID" val="custom160472_27"/>
  <p:tag name="KSO_WM_SLIDE_INDEX" val="27"/>
  <p:tag name="KSO_WM_SLIDE_ITEM_CNT" val="1"/>
  <p:tag name="KSO_WM_SLIDE_LAYOUT" val="a"/>
  <p:tag name="KSO_WM_SLIDE_LAYOUT_CNT" val="1"/>
  <p:tag name="KSO_WM_SLIDE_TYPE" val="endPage"/>
  <p:tag name="KSO_WM_BEAUTIFY_FLAG" val="#wm#"/>
  <p:tag name="KSO_WM_TAG_VERSION" val="1.0"/>
</p:tagLst>
</file>

<file path=ppt/tags/tag87.xml><?xml version="1.0" encoding="utf-8"?>
<p:tagLst xmlns:p="http://schemas.openxmlformats.org/presentationml/2006/main">
  <p:tag name="COMMONDATA" val="eyJoZGlkIjoiNDFlMDZmNzZkNmE5YWRiYjM5MmRjYTdiM2I1ZDU0YmMifQ=="/>
  <p:tag name="KSO_WPP_MARK_KEY" val="7623761a-3ad6-4cae-92b5-a3f8a68e231c"/>
</p:tagLst>
</file>

<file path=ppt/tags/tag9.xml><?xml version="1.0" encoding="utf-8"?>
<p:tagLst xmlns:p="http://schemas.openxmlformats.org/presentationml/2006/main">
  <p:tag name="KSO_WM_TAG_VERSION" val="1.0"/>
  <p:tag name="KSO_WM_TEMPLATE_CATEGORY" val="custom"/>
  <p:tag name="KSO_WM_TEMPLATE_INDEX" val="160471"/>
</p:tagLst>
</file>

<file path=ppt/theme/theme1.xml><?xml version="1.0" encoding="utf-8"?>
<a:theme xmlns:a="http://schemas.openxmlformats.org/drawingml/2006/main" name="1_A000120140530A99PPBG">
  <a:themeElements>
    <a:clrScheme name="160193.193">
      <a:dk1>
        <a:srgbClr val="5F5F5F"/>
      </a:dk1>
      <a:lt1>
        <a:sysClr val="window" lastClr="FFFFFF"/>
      </a:lt1>
      <a:dk2>
        <a:srgbClr val="4D4D4D"/>
      </a:dk2>
      <a:lt2>
        <a:srgbClr val="E5DEDB"/>
      </a:lt2>
      <a:accent1>
        <a:srgbClr val="0EA5EC"/>
      </a:accent1>
      <a:accent2>
        <a:srgbClr val="448AD8"/>
      </a:accent2>
      <a:accent3>
        <a:srgbClr val="6FB7CB"/>
      </a:accent3>
      <a:accent4>
        <a:srgbClr val="EBCE21"/>
      </a:accent4>
      <a:accent5>
        <a:srgbClr val="EE7C51"/>
      </a:accent5>
      <a:accent6>
        <a:srgbClr val="64C46E"/>
      </a:accent6>
      <a:hlink>
        <a:srgbClr val="A04E65"/>
      </a:hlink>
      <a:folHlink>
        <a:srgbClr val="FFC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000120140530A99PPBG">
  <a:themeElements>
    <a:clrScheme name="160198.198">
      <a:dk1>
        <a:srgbClr val="3D3F41"/>
      </a:dk1>
      <a:lt1>
        <a:srgbClr val="FFFFFF"/>
      </a:lt1>
      <a:dk2>
        <a:srgbClr val="454749"/>
      </a:dk2>
      <a:lt2>
        <a:srgbClr val="FFFFFF"/>
      </a:lt2>
      <a:accent1>
        <a:srgbClr val="307EAE"/>
      </a:accent1>
      <a:accent2>
        <a:srgbClr val="25B7EC"/>
      </a:accent2>
      <a:accent3>
        <a:srgbClr val="5DBFAD"/>
      </a:accent3>
      <a:accent4>
        <a:srgbClr val="A6A081"/>
      </a:accent4>
      <a:accent5>
        <a:srgbClr val="7479AB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A000120140530A99PPBG">
  <a:themeElements>
    <a:clrScheme name="160192.192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34C5D4"/>
      </a:accent1>
      <a:accent2>
        <a:srgbClr val="5BDBB3"/>
      </a:accent2>
      <a:accent3>
        <a:srgbClr val="D0DA71"/>
      </a:accent3>
      <a:accent4>
        <a:srgbClr val="FCE066"/>
      </a:accent4>
      <a:accent5>
        <a:srgbClr val="3DB195"/>
      </a:accent5>
      <a:accent6>
        <a:srgbClr val="FFC000"/>
      </a:accent6>
      <a:hlink>
        <a:srgbClr val="0070C0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</Words>
  <Application>WPS 演示</Application>
  <PresentationFormat>宽屏</PresentationFormat>
  <Paragraphs>109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Wingdings 2</vt:lpstr>
      <vt:lpstr>微软雅黑</vt:lpstr>
      <vt:lpstr>幼圆</vt:lpstr>
      <vt:lpstr>Bell MT</vt:lpstr>
      <vt:lpstr>Verdana</vt:lpstr>
      <vt:lpstr>黑体</vt:lpstr>
      <vt:lpstr>Arial Unicode MS</vt:lpstr>
      <vt:lpstr>Calibri</vt:lpstr>
      <vt:lpstr>1_A000120140530A99PPBG</vt:lpstr>
      <vt:lpstr>2_A000120140530A99PPBG</vt:lpstr>
      <vt:lpstr>3_A000120140530A99PPBG</vt:lpstr>
      <vt:lpstr>PowerPoint 演示文稿</vt:lpstr>
      <vt:lpstr>PowerPoint 演示文稿</vt:lpstr>
      <vt:lpstr>项目背景</vt:lpstr>
      <vt:lpstr>用户痛点（出境游客）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项目架构（MVP+Dagger2+RxJava+Retrofit+OkHttp）</vt:lpstr>
      <vt:lpstr>PowerPoint 演示文稿</vt:lpstr>
      <vt:lpstr>商业模式</vt:lpstr>
      <vt:lpstr>CPS模式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张志远</dc:creator>
  <cp:lastModifiedBy>青柠</cp:lastModifiedBy>
  <cp:revision>17</cp:revision>
  <dcterms:created xsi:type="dcterms:W3CDTF">2017-05-31T01:08:00Z</dcterms:created>
  <dcterms:modified xsi:type="dcterms:W3CDTF">2022-12-15T15:11:43Z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E95D52936E38456580AFF1E3A12D6129</vt:lpwstr>
  </property>
</Properties>
</file>